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commentAuthors.xml" ContentType="application/vnd.openxmlformats-officedocument.presentationml.commentAuthors+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8.xml" ContentType="application/vnd.openxmlformats-officedocument.presentationml.notesSlide+xml"/>
  <Override PartName="/ppt/slides/slide32.xml" ContentType="application/vnd.openxmlformats-officedocument.presentationml.slide+xml"/>
  <Override PartName="/ppt/slides/slide36.xml" ContentType="application/vnd.openxmlformats-officedocument.presentationml.slide+xml"/>
  <Override PartName="/ppt/slides/slide30.xml" ContentType="application/vnd.openxmlformats-officedocument.presentationml.slide+xml"/>
  <Override PartName="/ppt/notesSlides/notesSlide36.xml" ContentType="application/vnd.openxmlformats-officedocument.presentationml.notesSlide+xml"/>
  <Override PartName="/ppt/slides/slide28.xml" ContentType="application/vnd.openxmlformats-officedocument.presentationml.slide+xml"/>
  <Override PartName="/ppt/slides/slide34.xml" ContentType="application/vnd.openxmlformats-officedocument.presentationml.slide+xml"/>
  <Override PartName="/ppt/notesSlides/notesSlide29.xml" ContentType="application/vnd.openxmlformats-officedocument.presentationml.notesSlide+xml"/>
  <Override PartName="/ppt/slides/slide27.xml" ContentType="application/vnd.openxmlformats-officedocument.presentationml.slide+xml"/>
  <Override PartName="/ppt/slides/slide24.xml" ContentType="application/vnd.openxmlformats-officedocument.presentationml.slide+xml"/>
  <Override PartName="/ppt/notesSlides/notesSlide14.xml" ContentType="application/vnd.openxmlformats-officedocument.presentationml.notesSlide+xml"/>
  <Override PartName="/ppt/slides/slide23.xml" ContentType="application/vnd.openxmlformats-officedocument.presentationml.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notesSlides/notesSlide16.xml" ContentType="application/vnd.openxmlformats-officedocument.presentationml.notesSlide+xml"/>
  <Override PartName="/ppt/slides/slide20.xml" ContentType="application/vnd.openxmlformats-officedocument.presentationml.slide+xml"/>
  <Override PartName="/ppt/slides/slide33.xml" ContentType="application/vnd.openxmlformats-officedocument.presentationml.slide+xml"/>
  <Override PartName="/ppt/slides/slide9.xml" ContentType="application/vnd.openxmlformats-officedocument.presentationml.slide+xml"/>
  <Override PartName="/ppt/notesSlides/notesSlide31.xml" ContentType="application/vnd.openxmlformats-officedocument.presentationml.notesSlide+xml"/>
  <Override PartName="/ppt/slides/slide10.xml" ContentType="application/vnd.openxmlformats-officedocument.presentationml.slide+xml"/>
  <Override PartName="/ppt/slides/slide3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notesSlides/notesSlide21.xml" ContentType="application/vnd.openxmlformats-officedocument.presentationml.notesSlide+xml"/>
  <Override PartName="/ppt/slides/slide2.xml" ContentType="application/vnd.openxmlformats-officedocument.presentationml.slide+xml"/>
  <Override PartName="/ppt/slides/slide1.xml" ContentType="application/vnd.openxmlformats-officedocument.presentationml.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slideLayouts/slideLayout2.xml" ContentType="application/vnd.openxmlformats-officedocument.presentationml.slideLayout+xml"/>
  <Override PartName="/ppt/slides/slide37.xml" ContentType="application/vnd.openxmlformats-officedocument.presentationml.slide+xml"/>
  <Override PartName="/ppt/notesSlides/notesSlide35.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Slides/notesSlide34.xml" ContentType="application/vnd.openxmlformats-officedocument.presentationml.notesSlide+xml"/>
  <Override PartName="/ppt/theme/theme2.xml" ContentType="application/vnd.openxmlformats-officedocument.theme+xml"/>
  <Override PartName="/ppt/notesSlides/notesSlide17.xml" ContentType="application/vnd.openxmlformats-officedocument.presentationml.notesSlide+xml"/>
  <Override PartName="/ppt/slides/slide8.xml" ContentType="application/vnd.openxmlformats-officedocument.presentationml.slide+xml"/>
  <Override PartName="/ppt/slideLayouts/slideLayout6.xml" ContentType="application/vnd.openxmlformats-officedocument.presentationml.slideLayout+xml"/>
  <Override PartName="/ppt/slides/slide22.xml" ContentType="application/vnd.openxmlformats-officedocument.presentationml.slide+xml"/>
  <Override PartName="/docProps/app.xml" ContentType="application/vnd.openxmlformats-officedocument.extended-properties+xml"/>
  <Override PartName="/ppt/slides/slide29.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s/slide21.xml" ContentType="application/vnd.openxmlformats-officedocument.presentationml.slide+xml"/>
  <Override PartName="/docProps/core.xml" ContentType="application/vnd.openxmlformats-package.core-properties+xml"/>
  <Override PartName="/ppt/slides/slide19.xml" ContentType="application/vnd.openxmlformats-officedocument.presentationml.slide+xml"/>
  <Override PartName="/ppt/viewProps.xml" ContentType="application/vnd.openxmlformats-officedocument.presentationml.viewProps+xml"/>
  <Override PartName="/ppt/slides/slide7.xml" ContentType="application/vnd.openxmlformats-officedocument.presentationml.slide+xml"/>
  <Override PartName="/ppt/slides/slide26.xml" ContentType="application/vnd.openxmlformats-officedocument.presentationml.slide+xml"/>
  <Override PartName="/ppt/slides/slide31.xml" ContentType="application/vnd.openxmlformats-officedocument.presentationml.slide+xml"/>
  <Override PartName="/ppt/notesSlides/notesSlide8.xml" ContentType="application/vnd.openxmlformats-officedocument.presentationml.notesSlide+xml"/>
  <Override PartName="/ppt/presProps.xml" ContentType="application/vnd.openxmlformats-officedocument.presentationml.presProps+xml"/>
  <Override PartName="/ppt/slides/slide11.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s/slide25.xml" ContentType="application/vnd.openxmlformats-officedocument.presentationml.slide+xml"/>
  <Override PartName="/ppt/notesSlides/notesSlide30.xml" ContentType="application/vnd.openxmlformats-officedocument.presentationml.notesSlide+xml"/>
  <Override PartName="/ppt/notesSlides/notesSlide19.xml" ContentType="application/vnd.openxmlformats-officedocument.presentationml.notesSlide+xml"/>
  <Override PartName="/ppt/presentation.xml" ContentType="application/vnd.openxmlformats-officedocument.presentationml.presentation.main+xml"/>
  <Override PartName="/ppt/tableStyles.xml" ContentType="application/vnd.openxmlformats-officedocument.presentationml.tableStyles+xml"/>
  <Override PartName="/ppt/slides/slide38.xml" ContentType="application/vnd.openxmlformats-officedocument.presentationml.slide+xml"/>
  <Override PartName="/ppt/theme/theme1.xml" ContentType="application/vnd.openxmlformats-officedocument.them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4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12192000" cy="6858000"/>
  <p:notesSz cx="6819900" cy="99187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Нестеренко Светлана Юрьевна" initials="НСЮ"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D8A1"/>
    <a:srgbClr val="11437F"/>
    <a:srgbClr val="773B50"/>
    <a:srgbClr val="E6F1D1"/>
    <a:srgbClr val="E1F0D2"/>
    <a:srgbClr val="E4FB9B"/>
    <a:srgbClr val="EDFFC1"/>
    <a:srgbClr val="D7EED3"/>
    <a:srgbClr val="C0EFAF"/>
    <a:srgbClr val="8EBE8C"/>
  </p:clrMru>
  <p:showPr showNarration="1">
    <p:present/>
    <p:sldAll/>
    <p:penClr>
      <a:prstClr val="red"/>
    </p:penClr>
  </p:showPr>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rgbClr val="00000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Светлый стиль 1">
    <a:wholeTbl>
      <a:tcTxStyle>
        <a:fontRef idx="minor">
          <a:srgbClr val="00000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band2V>
      <a:tcStyle>
        <a:tcBdr/>
        <a:fill>
          <a:solidFill>
            <a:schemeClr val="tx1">
              <a:alpha val="20000"/>
            </a:schemeClr>
          </a:solidFill>
        </a:fill>
      </a:tcStyle>
    </a:band2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Светлый стиль 3 — акцент 1">
    <a:wholeTbl>
      <a:tcTxStyle>
        <a:fontRef idx="minor">
          <a:srgbClr val="00000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band2V>
      <a:tcStyle>
        <a:tcBdr/>
        <a:fill>
          <a:solidFill>
            <a:schemeClr val="accent1">
              <a:alpha val="20000"/>
            </a:schemeClr>
          </a:solidFill>
        </a:fill>
      </a:tcStyle>
    </a:band2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82230" autoAdjust="0"/>
  </p:normalViewPr>
  <p:slideViewPr>
    <p:cSldViewPr showGuides="1" snapToGrid="0">
      <p:cViewPr varScale="1">
        <p:scale>
          <a:sx n="119" d="100"/>
          <a:sy n="119" d="100"/>
        </p:scale>
        <p:origin x="2117" y="101"/>
      </p:cViewPr>
      <p:guideLst>
        <p:guide pos="2160" orient="horz"/>
        <p:guide pos="3840"/>
      </p:guideLst>
    </p:cSldViewPr>
  </p:slideViewPr>
  <p:outlineViewPr>
    <p:cViewPr>
      <p:scale>
        <a:sx n="33" d="100"/>
        <a:sy n="33" d="100"/>
      </p:scale>
      <p:origin x="0" y="0"/>
    </p:cViewPr>
  </p:outlineViewPr>
  <p:notesTextViewPr>
    <p:cViewPr>
      <p:scale>
        <a:sx n="20" d="100"/>
        <a:sy n="20" d="100"/>
      </p:scale>
      <p:origin x="0" y="0"/>
    </p:cViewPr>
  </p:notesTextViewPr>
  <p:notesViewPr>
    <p:cSldViewPr snapToGrid="0">
      <p:cViewPr varScale="1">
        <p:scale>
          <a:sx n="82" d="100"/>
          <a:sy n="82" d="100"/>
        </p:scale>
        <p:origin x="3966" y="90"/>
      </p:cViewPr>
    </p:cSldViewPr>
  </p:notes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notesMaster" Target="notesMasters/notesMaster1.xml"/><Relationship Id="rId43" Type="http://schemas.openxmlformats.org/officeDocument/2006/relationships/presProps" Target="presProps.xml" /><Relationship Id="rId44" Type="http://schemas.openxmlformats.org/officeDocument/2006/relationships/tableStyles" Target="tableStyles.xml" /><Relationship Id="rId45" Type="http://schemas.openxmlformats.org/officeDocument/2006/relationships/viewProps" Target="viewProps.xml" /><Relationship Id="rId46" Type="http://schemas.openxmlformats.org/officeDocument/2006/relationships/commentAuthors" Target="commentAuthors.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5290" cy="49765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63032" y="0"/>
            <a:ext cx="2955290" cy="497658"/>
          </a:xfrm>
          <a:prstGeom prst="rect">
            <a:avLst/>
          </a:prstGeom>
        </p:spPr>
        <p:txBody>
          <a:bodyPr vert="horz" lIns="91440" tIns="45720" rIns="91440" bIns="45720" rtlCol="0"/>
          <a:lstStyle>
            <a:lvl1pPr algn="r">
              <a:defRPr sz="1200"/>
            </a:lvl1pPr>
          </a:lstStyle>
          <a:p>
            <a:fld id="{71620CFA-C76D-41D5-AC3C-DFC6FDF4C7C3}" type="datetimeFigureOut">
              <a:rPr lang="ru-RU" smtClean="0"/>
              <a:t>15.11.2023</a:t>
            </a:fld>
            <a:endParaRPr lang="ru-RU"/>
          </a:p>
        </p:txBody>
      </p:sp>
      <p:sp>
        <p:nvSpPr>
          <p:cNvPr id="4" name="Образ слайда 3"/>
          <p:cNvSpPr>
            <a:spLocks noChangeAspect="1" noGrp="1" noRot="1"/>
          </p:cNvSpPr>
          <p:nvPr>
            <p:ph type="sldImg" idx="2"/>
          </p:nvPr>
        </p:nvSpPr>
        <p:spPr>
          <a:xfrm>
            <a:off x="434975" y="1239838"/>
            <a:ext cx="5949950" cy="334803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990" y="4773374"/>
            <a:ext cx="5455920" cy="3905488"/>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1044"/>
            <a:ext cx="2955290" cy="49765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63032" y="9421044"/>
            <a:ext cx="2955290" cy="497656"/>
          </a:xfrm>
          <a:prstGeom prst="rect">
            <a:avLst/>
          </a:prstGeom>
        </p:spPr>
        <p:txBody>
          <a:bodyPr vert="horz" lIns="91440" tIns="45720" rIns="91440" bIns="45720" rtlCol="0" anchor="b"/>
          <a:lstStyle>
            <a:lvl1pPr algn="r">
              <a:defRPr sz="1200"/>
            </a:lvl1pPr>
          </a:lstStyle>
          <a:p>
            <a:fld id="{14696552-920F-4B31-9AF9-C3E3BD6AAE55}"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35</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2" name="Образ слайда 1"/>
          <p:cNvSpPr>
            <a:spLocks noChangeAspect="1" noGrp="1" noRo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36</a:t>
            </a:fld>
            <a:endParaRPr lang="ru-RU"/>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secHead">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woObj">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F562DA2-CF12-4F1C-A519-2089C76E941F}" type="datetimeFigureOut">
              <a:rPr lang="ru-RU" smtClean="0"/>
              <a:t>15.11.2023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woTxTwoObj">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F562DA2-CF12-4F1C-A519-2089C76E941F}" type="datetimeFigureOut">
              <a:rPr lang="ru-RU" smtClean="0"/>
              <a:t>15.11.2023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titleOnly">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F562DA2-CF12-4F1C-A519-2089C76E941F}" type="datetimeFigureOut">
              <a:rPr lang="ru-RU" smtClean="0"/>
              <a:t>15.11.2023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562DA2-CF12-4F1C-A519-2089C76E941F}" type="datetimeFigureOut">
              <a:rPr lang="ru-RU" smtClean="0"/>
              <a:t>15.11.2023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objTx">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F562DA2-CF12-4F1C-A519-2089C76E941F}" type="datetimeFigureOut">
              <a:rPr lang="ru-RU" smtClean="0"/>
              <a:t>15.11.2023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picTx">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F562DA2-CF12-4F1C-A519-2089C76E941F}" type="datetimeFigureOut">
              <a:rPr lang="ru-RU" smtClean="0"/>
              <a:t>15.11.2023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vertTx">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type="vertTitleAndTx">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6DA8EFD5-C4C6-40CD-A9AD-D1543BB31E4A}" type="datetime1">
              <a:rPr lang="en-US" smtClean="0"/>
              <a:t>11/15/2023</a:t>
            </a:fld>
            <a:endParaRPr lang="en-US" dirty="0"/>
          </a:p>
        </p:txBody>
      </p:sp>
      <p:sp>
        <p:nvSpPr>
          <p:cNvPr id="5" name="Holder 5"/>
          <p:cNvSpPr>
            <a:spLocks noGrp="1"/>
          </p:cNvSpPr>
          <p:nvPr>
            <p:ph type="sldNum" sz="quarter" idx="7"/>
          </p:nvPr>
        </p:nvSpPr>
        <p:spPr>
          <a:xfrm>
            <a:off x="9253569" y="6394480"/>
            <a:ext cx="2804161" cy="358445"/>
          </a:xfrm>
        </p:spPr>
        <p:txBody>
          <a:bodyPr lIns="0" tIns="0" rIns="0" bIns="0"/>
          <a:lstStyle>
            <a:lvl1pPr algn="r">
              <a:defRPr>
                <a:solidFill>
                  <a:schemeClr val="tx2"/>
                </a:solidFill>
              </a:defRPr>
            </a:lvl1pPr>
          </a:lstStyle>
          <a:p>
            <a:fld id="{B6F15528-21DE-4FAA-801E-634DDDAF4B2B}" type="slidenum">
              <a:rPr lang="ru-RU" smtClean="0"/>
              <a:pPr/>
              <a:t>‹#›</a:t>
            </a:fld>
            <a:endParaRPr lang="ru-RU" dirty="0"/>
          </a:p>
        </p:txBody>
      </p:sp>
      <p:sp>
        <p:nvSpPr>
          <p:cNvPr id="6" name="Holder 2"/>
          <p:cNvSpPr>
            <a:spLocks noGrp="1"/>
          </p:cNvSpPr>
          <p:nvPr>
            <p:ph type="title"/>
          </p:nvPr>
        </p:nvSpPr>
        <p:spPr>
          <a:xfrm>
            <a:off x="6267763" y="46977"/>
            <a:ext cx="5789968" cy="358445"/>
          </a:xfrm>
          <a:prstGeom prst="rect">
            <a:avLst/>
          </a:prstGeom>
        </p:spPr>
        <p:txBody>
          <a:bodyPr lIns="0" tIns="0" rIns="0" bIns="0"/>
          <a:lstStyle>
            <a:lvl1pPr algn="r">
              <a:defRPr sz="2329" b="1" i="0">
                <a:solidFill>
                  <a:schemeClr val="tx2"/>
                </a:solidFill>
                <a:latin typeface="Arial"/>
                <a:cs typeface="Arial"/>
              </a:defRPr>
            </a:lvl1pPr>
          </a:lstStyle>
          <a:p>
            <a:endParaRPr dirty="0"/>
          </a:p>
        </p:txBody>
      </p:sp>
      <p:sp>
        <p:nvSpPr>
          <p:cNvPr id="7" name="object 2"/>
          <p:cNvSpPr/>
          <p:nvPr userDrawn="1"/>
        </p:nvSpPr>
        <p:spPr>
          <a:xfrm flipV="1">
            <a:off x="1" y="530119"/>
            <a:ext cx="12192000"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8"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userDrawn="1">
  <p:cSld name="6_Пустой слайд">
    <p:spTree>
      <p:nvGrpSpPr>
        <p:cNvPr id="1" name=""/>
        <p:cNvGrpSpPr/>
        <p:nvPr/>
      </p:nvGrpSpPr>
      <p:grpSpPr>
        <a:xfrm>
          <a:off x="0" y="0"/>
          <a:ext cx="0" cy="0"/>
          <a:chOff x="0" y="0"/>
          <a:chExt cx="0" cy="0"/>
        </a:xfrm>
      </p:grpSpPr>
      <p:cxnSp>
        <p:nvCxnSpPr>
          <p:cNvPr id="3" name="Прямая соединительная линия 2"/>
          <p:cNvCxnSpPr>
            <a:cxnSpLocks/>
          </p:cNvCxnSpPr>
          <p:nvPr userDrawn="1"/>
        </p:nvCxnSpPr>
        <p:spPr>
          <a:xfrm>
            <a:off x="90488" y="990600"/>
            <a:ext cx="12012612"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Заголовок 30"/>
          <p:cNvSpPr>
            <a:spLocks noGrp="1"/>
          </p:cNvSpPr>
          <p:nvPr>
            <p:ph type="title"/>
          </p:nvPr>
        </p:nvSpPr>
        <p:spPr>
          <a:xfrm>
            <a:off x="3102000" y="90000"/>
            <a:ext cx="9000000" cy="900000"/>
          </a:xfrm>
          <a:prstGeom prst="rect">
            <a:avLst/>
          </a:prstGeom>
        </p:spPr>
        <p:txBody>
          <a:bodyPr lIns="0" tIns="0" rIns="0" bIns="0" anchor="ctr"/>
          <a:lstStyle>
            <a:lvl1pPr algn="r">
              <a:defRPr sz="2200"/>
            </a:lvl1pPr>
          </a:lstStyle>
          <a:p>
            <a:r>
              <a:rPr lang="ru-RU"/>
              <a:t>Образец заголовка</a:t>
            </a:r>
            <a:endParaRPr lang="ru-RU" dirty="0"/>
          </a:p>
        </p:txBody>
      </p:sp>
      <p:sp>
        <p:nvSpPr>
          <p:cNvPr id="4" name="Нижний колонтитул 2"/>
          <p:cNvSpPr>
            <a:spLocks noGrp="1"/>
          </p:cNvSpPr>
          <p:nvPr>
            <p:ph type="ftr" sz="quarter" idx="10"/>
          </p:nvPr>
        </p:nvSpPr>
        <p:spPr>
          <a:xfrm>
            <a:off x="2495550" y="6408739"/>
            <a:ext cx="7200900" cy="358775"/>
          </a:xfrm>
          <a:prstGeom prst="rect">
            <a:avLst/>
          </a:prstGeom>
        </p:spPr>
        <p:txBody>
          <a:bodyPr lIns="0" tIns="0" rIns="0" bIns="0" anchor="b"/>
          <a:lstStyle>
            <a:lvl1pPr algn="ctr" eaLnBrk="1" fontAlgn="auto" hangingPunct="1">
              <a:spcBef>
                <a:spcPts val="0"/>
              </a:spcBef>
              <a:spcAft>
                <a:spcPts val="0"/>
              </a:spcAft>
              <a:defRPr sz="1400">
                <a:solidFill>
                  <a:prstClr val="black">
                    <a:lumMod val="50000"/>
                    <a:lumOff val="50000"/>
                  </a:prstClr>
                </a:solidFill>
                <a:latin typeface="+mj-lt"/>
                <a:cs typeface="Arial" pitchFamily="34" charset="0" panose="020B0604020202020204"/>
              </a:defRPr>
            </a:lvl1pPr>
          </a:lstStyle>
          <a:p>
            <a:pPr>
              <a:defRPr/>
            </a:pPr>
            <a:endParaRPr lang="ru-RU"/>
          </a:p>
        </p:txBody>
      </p:sp>
      <p:sp>
        <p:nvSpPr>
          <p:cNvPr id="5" name="Номер слайда 3"/>
          <p:cNvSpPr>
            <a:spLocks noGrp="1"/>
          </p:cNvSpPr>
          <p:nvPr>
            <p:ph type="sldNum" sz="quarter" idx="11"/>
          </p:nvPr>
        </p:nvSpPr>
        <p:spPr>
          <a:xfrm>
            <a:off x="11742738" y="6552070"/>
            <a:ext cx="360362" cy="215444"/>
          </a:xfrm>
          <a:prstGeom prst="rect">
            <a:avLst/>
          </a:prstGeom>
        </p:spPr>
        <p:txBody>
          <a:bodyPr vert="horz" wrap="square" lIns="0" tIns="0" rIns="0" bIns="0" numCol="1" anchor="b" anchorCtr="0" compatLnSpc="1">
            <a:prstTxWarp prst="textNoShape"/>
          </a:bodyPr>
          <a:lstStyle>
            <a:lvl1pPr algn="r" eaLnBrk="1" hangingPunct="1">
              <a:defRPr sz="1400">
                <a:solidFill>
                  <a:srgbClr val="7F7F7F"/>
                </a:solidFill>
                <a:latin typeface="Arial" charset="0"/>
                <a:cs typeface="Arial" charset="0"/>
              </a:defRPr>
            </a:lvl1pPr>
          </a:lstStyle>
          <a:p>
            <a:pPr>
              <a:defRPr/>
            </a:pPr>
            <a:fld id="{6DCFD259-276A-48CF-AAAF-66CD61FCC4F6}" type="slidenum">
              <a:rPr lang="ru-RU" altLang="ru-RU"/>
              <a:pPr>
                <a:defRPr/>
              </a:pPr>
              <a:t>‹#›</a:t>
            </a:fld>
            <a:endParaRPr lang="ru-RU" alt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userDrawn="1">
  <p:cSld name="4_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609625" y="6377969"/>
            <a:ext cx="2804161" cy="574516"/>
          </a:xfrm>
          <a:prstGeom prst="rect">
            <a:avLst/>
          </a:prstGeom>
        </p:spPr>
        <p:txBody>
          <a:bodyPr/>
          <a:lstStyle/>
          <a:p>
            <a:fld id="{B528B1B3-B3CA-4F85-AE11-7CC9DC0A9851}" type="datetime1">
              <a:rPr lang="ru-RU" smtClean="0">
                <a:solidFill>
                  <a:prstClr val="black">
                    <a:tint val="75000"/>
                  </a:prstClr>
                </a:solidFill>
              </a:rPr>
              <a:t>15.11.2023</a:t>
            </a:fld>
            <a:endParaRPr lang="ru-RU" dirty="0">
              <a:solidFill>
                <a:prstClr val="black">
                  <a:tint val="75000"/>
                </a:prstClr>
              </a:solidFill>
            </a:endParaRPr>
          </a:p>
        </p:txBody>
      </p:sp>
      <p:sp>
        <p:nvSpPr>
          <p:cNvPr id="3" name="Нижний колонтитул 2"/>
          <p:cNvSpPr>
            <a:spLocks noGrp="1"/>
          </p:cNvSpPr>
          <p:nvPr>
            <p:ph type="ftr" sz="quarter" idx="11"/>
          </p:nvPr>
        </p:nvSpPr>
        <p:spPr>
          <a:xfrm>
            <a:off x="4145281" y="6377971"/>
            <a:ext cx="3901440" cy="574516"/>
          </a:xfrm>
          <a:prstGeom prst="rect">
            <a:avLst/>
          </a:prstGeom>
        </p:spPr>
        <p:txBody>
          <a:bodyPr/>
          <a:lstStyle/>
          <a:p>
            <a:endParaRPr lang="ru-RU" dirty="0">
              <a:solidFill>
                <a:prstClr val="black">
                  <a:tint val="75000"/>
                </a:prstClr>
              </a:solidFill>
            </a:endParaRPr>
          </a:p>
        </p:txBody>
      </p:sp>
      <p:sp>
        <p:nvSpPr>
          <p:cNvPr id="5" name="Holder 5"/>
          <p:cNvSpPr>
            <a:spLocks noGrp="1"/>
          </p:cNvSpPr>
          <p:nvPr>
            <p:ph type="sldNum" sz="quarter" idx="7"/>
          </p:nvPr>
        </p:nvSpPr>
        <p:spPr>
          <a:xfrm>
            <a:off x="9253594" y="6394481"/>
            <a:ext cx="2804161" cy="348813"/>
          </a:xfrm>
        </p:spPr>
        <p:txBody>
          <a:bodyPr lIns="0" tIns="0" rIns="0" bIns="0"/>
          <a:lstStyle>
            <a:lvl1pPr algn="r">
              <a:defRPr>
                <a:solidFill>
                  <a:schemeClr val="tx2"/>
                </a:solidFill>
              </a:defRPr>
            </a:lvl1pPr>
          </a:lstStyle>
          <a:p>
            <a:fld id="{B6F15528-21DE-4FAA-801E-634DDDAF4B2B}" type="slidenum">
              <a:rPr lang="ru-RU" smtClean="0">
                <a:solidFill>
                  <a:srgbClr val="44546A"/>
                </a:solidFill>
              </a:rPr>
              <a:pPr/>
              <a:t>‹#›</a:t>
            </a:fld>
            <a:endParaRPr lang="ru-RU" dirty="0">
              <a:solidFill>
                <a:srgbClr val="44546A"/>
              </a:solidFill>
            </a:endParaRPr>
          </a:p>
        </p:txBody>
      </p:sp>
      <p:sp>
        <p:nvSpPr>
          <p:cNvPr id="6" name="Holder 2"/>
          <p:cNvSpPr>
            <a:spLocks noGrp="1"/>
          </p:cNvSpPr>
          <p:nvPr>
            <p:ph type="title"/>
          </p:nvPr>
        </p:nvSpPr>
        <p:spPr>
          <a:xfrm>
            <a:off x="6267763" y="46981"/>
            <a:ext cx="5789968" cy="348813"/>
          </a:xfrm>
          <a:prstGeom prst="rect">
            <a:avLst/>
          </a:prstGeom>
        </p:spPr>
        <p:txBody>
          <a:bodyPr lIns="0" tIns="0" rIns="0" bIns="0"/>
          <a:lstStyle>
            <a:lvl1pPr algn="r">
              <a:defRPr sz="2267" b="1" i="0">
                <a:solidFill>
                  <a:schemeClr val="tx2"/>
                </a:solidFill>
                <a:latin typeface="Arial"/>
                <a:cs typeface="Arial"/>
              </a:defRPr>
            </a:lvl1pPr>
          </a:lstStyle>
          <a:p>
            <a:endParaRPr dirty="0"/>
          </a:p>
        </p:txBody>
      </p:sp>
      <p:sp>
        <p:nvSpPr>
          <p:cNvPr id="7" name="object 2"/>
          <p:cNvSpPr/>
          <p:nvPr userDrawn="1"/>
        </p:nvSpPr>
        <p:spPr>
          <a:xfrm flipV="1">
            <a:off x="1" y="530121"/>
            <a:ext cx="12192000"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pPr algn="l" defTabSz="914400" hangingPunct="1"/>
            <a:endParaRPr sz="3867" b="0" kern="1200" dirty="0">
              <a:solidFill>
                <a:prstClr val="black"/>
              </a:solidFill>
              <a:latin typeface="Calibri" panose="020F0502020204030204"/>
              <a:ea typeface="+mn-ea"/>
              <a:cs typeface="+mn-c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62DA2-CF12-4F1C-A519-2089C76E941F}" type="datetimeFigureOut">
              <a:rPr lang="ru-RU" smtClean="0"/>
              <a:t>15.11.2023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A6F70-B317-4A4F-98B4-679CD3E73B8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image" Target="../media/image3.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jpg"/><Relationship Id="rId6" Type="http://schemas.openxmlformats.org/officeDocument/2006/relationships/image" Target="../media/image12.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2.png"/><Relationship Id="rId6" Type="http://schemas.openxmlformats.org/officeDocument/2006/relationships/image" Target="../media/image3.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11.%200510439%20&#1056;&#1077;&#1096;&#1077;&#1085;&#1080;&#1077;%20&#1086;%20&#1087;&#1088;&#1086;&#1074;&#1077;&#1076;&#1077;&#1085;&#1080;&#1080;%20&#1080;&#1085;&#1074;&#1077;&#1085;&#1090;&#1072;&#1088;&#1080;&#1079;&#1072;&#1094;&#1080;&#1080;.xlsx" TargetMode="External"/><Relationship Id="rId4" Type="http://schemas.openxmlformats.org/officeDocument/2006/relationships/hyperlink" Target="0510447%20%20&#1055;&#1088;&#1080;&#1083;&#1086;&#1078;&#1077;&#1085;&#1080;&#1077;%20&#8470;%205%20&#1082;%20&#1080;&#1079;&#1084;&#1077;&#1085;&#1077;&#1085;&#1080;&#1103;&#1084;.xlsx" TargetMode="External"/><Relationship Id="rId5" Type="http://schemas.openxmlformats.org/officeDocument/2006/relationships/hyperlink" Target="&#1092;.0510466%20&#1073;&#1077;&#1083;&#1099;&#1081;%20&#1073;&#1083;&#1072;&#1085;&#1082;.xlsx" TargetMode="External"/><Relationship Id="rId6"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7" Type="http://schemas.openxmlformats.org/officeDocument/2006/relationships/hyperlink" Target="2.4%200510448%20&#1040;&#1082;&#1090;%20&#1086;%20&#1087;&#1088;&#1080;&#1077;&#1084;&#1082;&#1077;-&#1087;&#1077;&#1088;&#1077;&#1076;&#1072;&#1095;&#1080;%20&#1053;&#1060;&#1040;.xls" TargetMode="External"/><Relationship Id="rId8" Type="http://schemas.openxmlformats.org/officeDocument/2006/relationships/hyperlink" Target="1.3%20%200510440%20&#1087;&#1088;&#1077;&#1082;&#1088;&#1072;&#1097;&#1077;&#1085;&#1080;&#1077;%20&#1087;&#1088;&#1080;&#1079;&#1085;&#1072;&#1085;&#1080;&#1103;%20&#1072;&#1082;&#1090;&#1080;&#1074;&#1086;&#1084;.xlsx" TargetMode="External"/><Relationship Id="rId9" Type="http://schemas.openxmlformats.org/officeDocument/2006/relationships/image" Target="../media/image5.png"/><Relationship Id="rId10" Type="http://schemas.openxmlformats.org/officeDocument/2006/relationships/image" Target="../media/image6.png"/><Relationship Id="rId11" Type="http://schemas.openxmlformats.org/officeDocument/2006/relationships/image" Target="../media/image2.png"/><Relationship Id="rId12" Type="http://schemas.openxmlformats.org/officeDocument/2006/relationships/image" Target="../media/image3.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3.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1.3%20%200510440%20&#1087;&#1088;&#1077;&#1082;&#1088;&#1072;&#1097;&#1077;&#1085;&#1080;&#1077;%20&#1087;&#1088;&#1080;&#1079;&#1085;&#1072;&#1085;&#1080;&#1103;%20&#1072;&#1082;&#1090;&#1080;&#1074;&#1086;&#1084;.xlsx" TargetMode="External"/><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3.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5.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5.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png"/><Relationship Id="rId6" Type="http://schemas.openxmlformats.org/officeDocument/2006/relationships/image" Target="../media/image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png"/><Relationship Id="rId6" Type="http://schemas.openxmlformats.org/officeDocument/2006/relationships/image" Target="../media/image3.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3.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22.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 Id="rId8" Type="http://schemas.openxmlformats.org/officeDocument/2006/relationships/image" Target="../media/image29.jp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30.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jp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png"/><Relationship Id="rId3" Type="http://schemas.openxmlformats.org/officeDocument/2006/relationships/hyperlink" Target="mailto:buh_support@roskazna.ru" TargetMode="External"/><Relationship Id="rId4" Type="http://schemas.openxmlformats.org/officeDocument/2006/relationships/image" Target="../media/image2.png"/><Relationship Id="rId5" Type="http://schemas.openxmlformats.org/officeDocument/2006/relationships/image" Target="../media/image3.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mailto:buh_support@roskazna.ru" TargetMode="Externa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cxnSp>
        <p:nvCxnSpPr>
          <p:cNvPr id="15" name="Прямая со стрелкой 14"/>
          <p:cNvCxnSpPr>
            <a:cxnSpLocks/>
          </p:cNvCxnSpPr>
          <p:nvPr/>
        </p:nvCxnSpPr>
        <p:spPr>
          <a:xfrm>
            <a:off x="558800" y="624287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9" name="Rectangle 27"/>
          <p:cNvSpPr/>
          <p:nvPr/>
        </p:nvSpPr>
        <p:spPr>
          <a:xfrm>
            <a:off x="6531" y="0"/>
            <a:ext cx="12192000" cy="37719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buFont typeface="Arial" pitchFamily="34" charset="0"/>
              <a:buNone/>
              <a:tabLst>
                <a:tab pos="7086600" algn="l"/>
              </a:tabLst>
              <a:defRPr/>
            </a:pPr>
            <a:r>
              <a:rPr lang="ru-RU" dirty="0" smtClean="0">
                <a:solidFill>
                  <a:schemeClr val="bg1"/>
                </a:solidFill>
              </a:rPr>
              <a:t>    </a:t>
            </a:r>
            <a:endParaRPr lang="ru-RU" altLang="ru-RU" b="1" dirty="0">
              <a:solidFill>
                <a:schemeClr val="bg1"/>
              </a:solidFill>
            </a:endParaRPr>
          </a:p>
        </p:txBody>
      </p:sp>
      <p:sp>
        <p:nvSpPr>
          <p:cNvPr id="9" name="Заголовок 1"/>
          <p:cNvSpPr txBox="1"/>
          <p:nvPr/>
        </p:nvSpPr>
        <p:spPr>
          <a:xfrm>
            <a:off x="558800" y="760260"/>
            <a:ext cx="9499729" cy="2519389"/>
          </a:xfrm>
          <a:prstGeom prst="rect">
            <a:avLst/>
          </a:prstGeom>
          <a:ln w="12700">
            <a:miter lim="400000"/>
          </a:ln>
        </p:spPr>
        <p:txBody>
          <a:bodyPr lIns="0" tIns="0" rIns="0" bIns="0" anchor="b">
            <a:noAutofit/>
          </a:bodyPr>
          <a:lstStyle>
            <a:lvl1pPr marL="0" marR="0" indent="0" algn="r" defTabSz="825500" rtl="0" latinLnBrk="0">
              <a:lnSpc>
                <a:spcPct val="100000"/>
              </a:lnSpc>
              <a:spcBef>
                <a:spcPts val="0"/>
              </a:spcBef>
              <a:spcAft>
                <a:spcPts val="0"/>
              </a:spcAft>
              <a:buClrTx/>
              <a:buSzTx/>
              <a:buFontTx/>
              <a:buNone/>
              <a:defRPr sz="4534" b="1" i="0" u="none" strike="noStrike" cap="none" spc="0" baseline="0">
                <a:solidFill>
                  <a:schemeClr val="tx2"/>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defRPr sz="11200" b="0" i="0" u="none" strike="noStrike" cap="none" spc="0" baseline="0">
                <a:solidFill>
                  <a:srgbClr val="000000"/>
                </a:solidFill>
                <a:uFillTx/>
                <a:latin typeface="+mn-lt"/>
                <a:ea typeface="+mn-ea"/>
                <a:cs typeface="+mn-cs"/>
                <a:sym typeface="Helvetica Neue Medium"/>
              </a:defRPr>
            </a:lvl9pPr>
          </a:lstStyle>
          <a:p>
            <a:pPr algn="l" hangingPunct="1"/>
            <a:endParaRPr lang="ru-RU" sz="2800" dirty="0" smtClean="0">
              <a:solidFill>
                <a:schemeClr val="bg1"/>
              </a:solidFill>
              <a:latin typeface="Segoe UI Light" pitchFamily="34" charset="0" panose="020B0502040204020203"/>
              <a:ea typeface="Segoe UI Historic" pitchFamily="34" charset="0" panose="020B0502040204020203"/>
              <a:cs typeface="Segoe UI Light" pitchFamily="34" charset="0" panose="020B0502040204020203"/>
            </a:endParaRPr>
          </a:p>
        </p:txBody>
      </p:sp>
      <p:sp>
        <p:nvSpPr>
          <p:cNvPr id="10" name="TextBox 9"/>
          <p:cNvSpPr txBox="1"/>
          <p:nvPr/>
        </p:nvSpPr>
        <p:spPr>
          <a:xfrm>
            <a:off x="949053" y="4009995"/>
            <a:ext cx="8243563" cy="646123"/>
          </a:xfrm>
          <a:prstGeom prst="rect">
            <a:avLst/>
          </a:prstGeom>
          <a:noFill/>
        </p:spPr>
        <p:txBody>
          <a:bodyPr wrap="square" lIns="91254" tIns="45617" rIns="91254" bIns="45617" rtlCol="0">
            <a:spAutoFit/>
          </a:bodyPr>
          <a:lstStyle/>
          <a:p>
            <a:r>
              <a:rPr lang="ru-RU" b="1"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Нестеренко</a:t>
            </a:r>
            <a:endParaRPr lang="ru-RU" b="1" dirty="0">
              <a:solidFill>
                <a:srgbClr val="002060"/>
              </a:solidFill>
              <a:latin typeface="Cambria" pitchFamily="18" charset="0" panose="02040503050406030204"/>
              <a:ea typeface="Cambria" pitchFamily="18" charset="0" panose="02040503050406030204"/>
              <a:cs typeface="Times New Roman" pitchFamily="18" charset="0" panose="02020603050405020304"/>
            </a:endParaRPr>
          </a:p>
          <a:p>
            <a:r>
              <a:rPr lang="ru-RU" b="1"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Светлана Юрьевна</a:t>
            </a:r>
            <a:endParaRPr lang="ru-RU" b="1" dirty="0">
              <a:solidFill>
                <a:srgbClr val="002060"/>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2" name="TextBox 11"/>
          <p:cNvSpPr txBox="1"/>
          <p:nvPr/>
        </p:nvSpPr>
        <p:spPr>
          <a:xfrm>
            <a:off x="206279" y="1841769"/>
            <a:ext cx="7046589" cy="1815674"/>
          </a:xfrm>
          <a:prstGeom prst="rect">
            <a:avLst/>
          </a:prstGeom>
          <a:noFill/>
        </p:spPr>
        <p:txBody>
          <a:bodyPr wrap="square" lIns="91254" tIns="45617" rIns="91254" bIns="45617" rtlCol="0">
            <a:spAutoFit/>
          </a:bodyPr>
          <a:lstStyle/>
          <a:p>
            <a:r>
              <a:rPr lang="ru-RU" sz="2800" b="1" dirty="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rPr>
              <a:t>Оформление результатов инвентаризации в целях </a:t>
            </a:r>
            <a:r>
              <a:rPr lang="ru-RU" sz="2800" b="1" dirty="0" smtClean="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rPr>
              <a:t>подтверждения </a:t>
            </a:r>
            <a:r>
              <a:rPr lang="ru-RU" sz="2800" b="1" dirty="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rPr>
              <a:t>достоверности </a:t>
            </a:r>
            <a:endParaRPr lang="ru-RU" sz="2800" b="1" dirty="0" smtClean="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endParaRPr>
          </a:p>
          <a:p>
            <a:r>
              <a:rPr lang="ru-RU" sz="2800" b="1" dirty="0" smtClean="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rPr>
              <a:t>годовой </a:t>
            </a:r>
            <a:r>
              <a:rPr lang="ru-RU" sz="2800" b="1" dirty="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rPr>
              <a:t>отчетности</a:t>
            </a:r>
            <a:endParaRPr lang="ru-RU" sz="2800" b="1" dirty="0" smtClean="0">
              <a:solidFill>
                <a:schemeClr val="accent1">
                  <a:lumMod val="50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3" name="TextBox 12"/>
          <p:cNvSpPr txBox="1"/>
          <p:nvPr/>
        </p:nvSpPr>
        <p:spPr>
          <a:xfrm>
            <a:off x="1019392" y="6374368"/>
            <a:ext cx="3638149" cy="369332"/>
          </a:xfrm>
          <a:prstGeom prst="rect">
            <a:avLst/>
          </a:prstGeom>
          <a:noFill/>
        </p:spPr>
        <p:txBody>
          <a:bodyPr wrap="square" rtlCol="0">
            <a:spAutoFit/>
          </a:bodyPr>
          <a:lstStyle/>
          <a:p>
            <a:r>
              <a:rPr lang="en-US" dirty="0" smtClean="0">
                <a:solidFill>
                  <a:schemeClr val="bg1">
                    <a:lumMod val="50000"/>
                  </a:schemeClr>
                </a:solidFill>
                <a:latin typeface="Times New Roman" pitchFamily="18" charset="0" panose="02020603050405020304"/>
                <a:cs typeface="Times New Roman" pitchFamily="18" charset="0" panose="02020603050405020304"/>
              </a:rPr>
              <a:t>www.mbufk.roskazna.gov.ru</a:t>
            </a:r>
            <a:endParaRPr lang="ru-RU" dirty="0">
              <a:solidFill>
                <a:schemeClr val="bg1">
                  <a:lumMod val="50000"/>
                </a:schemeClr>
              </a:solidFill>
              <a:latin typeface="Times New Roman" pitchFamily="18" charset="0" panose="02020603050405020304"/>
              <a:cs typeface="Times New Roman" pitchFamily="18" charset="0" panose="02020603050405020304"/>
            </a:endParaRPr>
          </a:p>
        </p:txBody>
      </p:sp>
      <p:sp>
        <p:nvSpPr>
          <p:cNvPr id="3" name="Прямоугольник 2"/>
          <p:cNvSpPr/>
          <p:nvPr/>
        </p:nvSpPr>
        <p:spPr>
          <a:xfrm>
            <a:off x="1019392" y="4787607"/>
            <a:ext cx="6096000" cy="369124"/>
          </a:xfrm>
          <a:prstGeom prst="rect">
            <a:avLst/>
          </a:prstGeom>
          <a:noFill/>
        </p:spPr>
        <p:txBody>
          <a:bodyPr wrap="square" lIns="91254" tIns="45617" rIns="91254" bIns="45617" rtlCol="0">
            <a:spAutoFit/>
          </a:bodyPr>
          <a:lstStyle/>
          <a:p>
            <a:r>
              <a:rPr lang="ru-RU"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ВРИО заместителя руководителя МБУ ФК</a:t>
            </a:r>
          </a:p>
        </p:txBody>
      </p:sp>
      <p:pic>
        <p:nvPicPr>
          <p:cNvPr id="11" name="Picture 14"/>
          <p:cNvPicPr>
            <a:picLocks noChangeAspect="1"/>
          </p:cNvPicPr>
          <p:nvPr/>
        </p:nvPicPr>
        <p:blipFill>
          <a:blip r:embed="rId3"/>
          <a:srcRect/>
          <a:stretch/>
        </p:blipFill>
        <p:spPr>
          <a:xfrm>
            <a:off x="7115392" y="88658"/>
            <a:ext cx="4787539" cy="589560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Приказ Федерального казначейства от 21 ноября 2022 г. N 31н "Об утверждении Графика документооборота при централизации учета"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flipV="1">
            <a:off x="-7667" y="924560"/>
            <a:ext cx="12132000" cy="231"/>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aphicFrame>
        <p:nvGraphicFramePr>
          <p:cNvPr id="18" name="Таблица 17"/>
          <p:cNvGraphicFramePr>
            <a:graphicFrameLocks xmlns:a="http://schemas.openxmlformats.org/drawingml/2006/main" noGrp="1"/>
          </p:cNvGraphicFramePr>
          <p:nvPr/>
        </p:nvGraphicFramePr>
        <p:xfrm>
          <a:off x="241663" y="1528350"/>
          <a:ext cx="11593288" cy="4073222"/>
        </p:xfrm>
        <a:graphic>
          <a:graphicData uri="http://schemas.openxmlformats.org/drawingml/2006/table">
            <a:tbl>
              <a:tblPr>
                <a:tableStyleId>{5C22544A-7EE6-4342-B048-85BDC9FD1C3A}</a:tableStyleId>
              </a:tblPr>
              <a:tblGrid>
                <a:gridCol w="666206"/>
                <a:gridCol w="1809205"/>
                <a:gridCol w="1103812"/>
                <a:gridCol w="1195251"/>
                <a:gridCol w="1149532"/>
                <a:gridCol w="1306285"/>
                <a:gridCol w="1212739"/>
                <a:gridCol w="1050086"/>
                <a:gridCol w="1050086"/>
                <a:gridCol w="1050086"/>
              </a:tblGrid>
              <a:tr h="323766">
                <a:tc rowSpan="2">
                  <a:txBody>
                    <a:bodyPr/>
                    <a:lstStyle/>
                    <a:p>
                      <a:pPr algn="ctr" fontAlgn="ctr"/>
                      <a:r>
                        <a:rPr lang="en-US" sz="1000" b="1" u="none" strike="noStrike" dirty="0">
                          <a:effectLst/>
                          <a:latin typeface="Cambria" pitchFamily="18" charset="0" panose="02040503050406030204"/>
                          <a:ea typeface="Cambria" pitchFamily="18" charset="0" panose="02040503050406030204"/>
                        </a:rPr>
                        <a:t>N </a:t>
                      </a:r>
                      <a:r>
                        <a:rPr lang="ru-RU" sz="1000" b="1" u="none" strike="noStrike" dirty="0">
                          <a:effectLst/>
                          <a:latin typeface="Cambria" pitchFamily="18" charset="0" panose="02040503050406030204"/>
                          <a:ea typeface="Cambria" pitchFamily="18" charset="0" panose="02040503050406030204"/>
                        </a:rPr>
                        <a:t>п/п</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Наименование документов/ информации</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Приказ по которому формируется входящий документ</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Ответственный за подготовку/ направление документа/ информации</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Вид представления документа/ информации </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Срок направления информации/ рассмотрения/ согласования/ утверждения документа</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itchFamily="18" charset="0" panose="02040503050406030204"/>
                          <a:ea typeface="Cambria" pitchFamily="18" charset="0" panose="02040503050406030204"/>
                        </a:rPr>
                        <a:t>Должностное лицо, подписывающее документ/ информацию</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fontAlgn="ctr"/>
                      <a:r>
                        <a:rPr lang="ru-RU" sz="1000" b="1" u="none" strike="noStrike" dirty="0">
                          <a:effectLst/>
                          <a:latin typeface="Cambria" pitchFamily="18" charset="0" panose="02040503050406030204"/>
                          <a:ea typeface="Cambria" pitchFamily="18" charset="0" panose="02040503050406030204"/>
                        </a:rPr>
                        <a:t>Уполномоченная организация</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ru-RU"/>
                    </a:p>
                  </a:txBody>
                  <a:tcPr/>
                </a:tc>
                <a:tc>
                  <a:txBody>
                    <a:bodyPr/>
                    <a:lstStyle/>
                    <a:p>
                      <a:pPr algn="ctr" fontAlgn="ctr"/>
                      <a:r>
                        <a:rPr lang="ru-RU" sz="1000" b="1" u="none" strike="noStrike" dirty="0">
                          <a:effectLst/>
                          <a:latin typeface="Cambria" pitchFamily="18" charset="0" panose="02040503050406030204"/>
                          <a:ea typeface="Cambria" pitchFamily="18" charset="0" panose="02040503050406030204"/>
                        </a:rPr>
                        <a:t>Назначение информации</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8082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000" b="1" u="none" strike="noStrike">
                          <a:effectLst/>
                          <a:latin typeface="Cambria" pitchFamily="18" charset="0" panose="02040503050406030204"/>
                          <a:ea typeface="Cambria" pitchFamily="18" charset="0" panose="02040503050406030204"/>
                        </a:rPr>
                        <a:t>Срок обработки/ представления/ преобразования информации</a:t>
                      </a:r>
                      <a:endParaRPr lang="ru-RU" sz="1000" b="1"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b="1" u="none" strike="noStrike">
                          <a:effectLst/>
                          <a:latin typeface="Cambria" pitchFamily="18" charset="0" panose="02040503050406030204"/>
                          <a:ea typeface="Cambria" pitchFamily="18" charset="0" panose="02040503050406030204"/>
                        </a:rPr>
                        <a:t>Результат обработки информации</a:t>
                      </a:r>
                      <a:endParaRPr lang="ru-RU" sz="1000" b="1"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b="1" u="none" strike="noStrike" dirty="0">
                          <a:effectLst/>
                          <a:latin typeface="Cambria" pitchFamily="18" charset="0" panose="02040503050406030204"/>
                          <a:ea typeface="Cambria" pitchFamily="18" charset="0" panose="02040503050406030204"/>
                        </a:rPr>
                        <a:t>Кому и в какой срок направляется обработанная информация</a:t>
                      </a:r>
                      <a:endParaRPr lang="ru-RU" sz="1000" b="1"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r h="164937">
                <a:tc>
                  <a:txBody>
                    <a:bodyPr/>
                    <a:lstStyle/>
                    <a:p>
                      <a:pPr algn="ctr" fontAlgn="ctr"/>
                      <a:r>
                        <a:rPr lang="ru-RU" sz="1000" u="none" strike="noStrike">
                          <a:effectLst/>
                          <a:latin typeface="Cambria" pitchFamily="18" charset="0" panose="02040503050406030204"/>
                          <a:ea typeface="Cambria" pitchFamily="18" charset="0" panose="02040503050406030204"/>
                        </a:rPr>
                        <a:t>1</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latin typeface="Cambria" pitchFamily="18" charset="0" panose="02040503050406030204"/>
                          <a:ea typeface="Cambria" pitchFamily="18" charset="0" panose="02040503050406030204"/>
                        </a:rPr>
                        <a:t>2</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3</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4</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5</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6</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7</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8</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9</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itchFamily="18" charset="0" panose="02040503050406030204"/>
                          <a:ea typeface="Cambria" pitchFamily="18" charset="0" panose="02040503050406030204"/>
                        </a:rPr>
                        <a:t>10</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r h="1401849">
                <a:tc>
                  <a:txBody>
                    <a:bodyPr/>
                    <a:lstStyle/>
                    <a:p>
                      <a:pPr algn="ctr" fontAlgn="ctr"/>
                      <a:r>
                        <a:rPr lang="ru-RU" sz="1000" u="none" strike="noStrike" dirty="0">
                          <a:effectLst/>
                          <a:latin typeface="Cambria" pitchFamily="18" charset="0" panose="02040503050406030204"/>
                          <a:ea typeface="Cambria" pitchFamily="18" charset="0" panose="02040503050406030204"/>
                        </a:rPr>
                        <a:t>315</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itchFamily="18" charset="0" panose="02040503050406030204"/>
                          <a:ea typeface="Cambria" pitchFamily="18" charset="0" panose="02040503050406030204"/>
                        </a:rPr>
                        <a:t>Решение о проведении инвентаризации (код формы по ОКУД 0510439)</a:t>
                      </a:r>
                      <a:endParaRPr lang="ru-RU" sz="1000" b="0" i="0" u="none" strike="noStrike" dirty="0">
                        <a:solidFill>
                          <a:srgbClr val="FF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itchFamily="18" charset="0" panose="02040503050406030204"/>
                          <a:ea typeface="Cambria" pitchFamily="18" charset="0" panose="02040503050406030204"/>
                        </a:rPr>
                        <a:t>61н</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itchFamily="18" charset="0" panose="02040503050406030204"/>
                          <a:ea typeface="Cambria" pitchFamily="18" charset="0" panose="02040503050406030204"/>
                        </a:rPr>
                        <a:t>субъект централизованного учета</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itchFamily="18" charset="0" panose="02040503050406030204"/>
                          <a:ea typeface="Cambria" pitchFamily="18" charset="0" panose="02040503050406030204"/>
                        </a:rPr>
                        <a:t>электронный</a:t>
                      </a:r>
                      <a:endParaRPr lang="ru-RU" sz="1000" b="0" i="0" u="none" strike="noStrike" dirty="0">
                        <a:solidFill>
                          <a:srgbClr val="FF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формирование средствами ГИИС "Электронный бюджет" и направление не позднее 5 рабочих дней до начала проведения инвентаризации</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ответственное лицо субъекта централизованного учета, инвентаризационная комиссия субъекта централизованного учета</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itchFamily="18" charset="0" panose="02040503050406030204"/>
                          <a:ea typeface="Cambria" pitchFamily="18" charset="0" panose="02040503050406030204"/>
                        </a:rPr>
                        <a:t>не позднее дня начала инвентаризации</a:t>
                      </a:r>
                      <a:endParaRPr lang="ru-RU" sz="1000" b="0" i="0" u="none" strike="noStrike" dirty="0">
                        <a:solidFill>
                          <a:srgbClr val="FF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формирование проектов инвентаризационных описей</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itchFamily="18" charset="0" panose="02040503050406030204"/>
                          <a:ea typeface="Cambria" pitchFamily="18" charset="0" panose="02040503050406030204"/>
                        </a:rPr>
                        <a:t>для направления проектов инвентаризационных описей в субъект централизованного учета</a:t>
                      </a:r>
                      <a:endParaRPr lang="ru-RU" sz="1000" b="0" i="0" u="none" strike="noStrike" dirty="0">
                        <a:solidFill>
                          <a:srgbClr val="FF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r h="1401849">
                <a:tc>
                  <a:txBody>
                    <a:bodyPr/>
                    <a:lstStyle/>
                    <a:p>
                      <a:pPr algn="ctr" fontAlgn="ctr"/>
                      <a:r>
                        <a:rPr lang="ru-RU" sz="1000" u="none" strike="noStrike">
                          <a:effectLst/>
                          <a:latin typeface="Cambria" pitchFamily="18" charset="0" panose="02040503050406030204"/>
                          <a:ea typeface="Cambria" pitchFamily="18" charset="0" panose="02040503050406030204"/>
                        </a:rPr>
                        <a:t>316</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itchFamily="18" charset="0" panose="02040503050406030204"/>
                          <a:ea typeface="Cambria" pitchFamily="18" charset="0" panose="02040503050406030204"/>
                        </a:rPr>
                        <a:t>Изменение Решения о проведении инвентаризации (код формы по ОКУД 0510447)</a:t>
                      </a:r>
                      <a:r>
                        <a:rPr lang="ru-RU" sz="1000" u="none" strike="noStrike" baseline="30000" dirty="0">
                          <a:effectLst/>
                          <a:latin typeface="Cambria" pitchFamily="18" charset="0" panose="02040503050406030204"/>
                          <a:ea typeface="Cambria" pitchFamily="18" charset="0" panose="02040503050406030204"/>
                        </a:rPr>
                        <a:t> 96</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61н</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itchFamily="18" charset="0" panose="02040503050406030204"/>
                          <a:ea typeface="Cambria" pitchFamily="18" charset="0" panose="02040503050406030204"/>
                        </a:rPr>
                        <a:t>субъект централизованного учета</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электронный</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формирование средствами ГИИС "Электронный бюджет" и направление не позднее 2 рабочих дней до начала проведения инвентаризации</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ответственное лицо субъекта централизованного учета, инвентаризационная комиссия субъекта централизованного учета</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не позднее дня начала инвентаризации</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itchFamily="18" charset="0" panose="02040503050406030204"/>
                          <a:ea typeface="Cambria" pitchFamily="18" charset="0" panose="02040503050406030204"/>
                        </a:rPr>
                        <a:t>формирование проектов инвентаризационных описей</a:t>
                      </a:r>
                      <a:endParaRPr lang="ru-RU" sz="1000" b="0" i="0" u="none" strike="noStrike">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itchFamily="18" charset="0" panose="02040503050406030204"/>
                          <a:ea typeface="Cambria" pitchFamily="18" charset="0" panose="02040503050406030204"/>
                        </a:rPr>
                        <a:t>для направления проектов инвентаризационных описей в субъект централизованного учета</a:t>
                      </a:r>
                      <a:endParaRPr lang="ru-RU" sz="1000" b="0" i="0" u="none" strike="noStrike" dirty="0">
                        <a:solidFill>
                          <a:srgbClr val="000000"/>
                        </a:solidFill>
                        <a:latin typeface="Cambria" pitchFamily="18" charset="0" panose="02040503050406030204"/>
                        <a:ea typeface="Cambria" pitchFamily="18" charset="0" panose="02040503050406030204"/>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bl>
          </a:graphicData>
        </a:graphic>
      </p:graphicFrame>
      <p:grpSp>
        <p:nvGrpSpPr>
          <p:cNvPr id="15" name="Группа 14"/>
          <p:cNvGrpSpPr/>
          <p:nvPr/>
        </p:nvGrpSpPr>
        <p:grpSpPr>
          <a:xfrm>
            <a:off x="94919" y="87949"/>
            <a:ext cx="2281366" cy="749490"/>
            <a:chOff x="69947" y="50611"/>
            <a:chExt cx="2557465" cy="838389"/>
          </a:xfrm>
        </p:grpSpPr>
        <p:pic>
          <p:nvPicPr>
            <p:cNvPr id="16" name="Рисунок 15"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7" name="Рисунок 16"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Последовательность формирования документов</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91" y="92986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62" name="Прямая со стрелкой 61"/>
          <p:cNvCxnSpPr>
            <a:cxnSpLocks/>
          </p:cNvCxnSpPr>
          <p:nvPr/>
        </p:nvCxnSpPr>
        <p:spPr>
          <a:xfrm>
            <a:off x="558800" y="634193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63" name="Прямоугольник 62"/>
          <p:cNvSpPr/>
          <p:nvPr/>
        </p:nvSpPr>
        <p:spPr>
          <a:xfrm>
            <a:off x="1859127" y="1191458"/>
            <a:ext cx="10038706" cy="833115"/>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itchFamily="18" charset="0" panose="02040503050406030204"/>
                <a:ea typeface="Cambria" pitchFamily="18" charset="0" panose="02040503050406030204"/>
              </a:rPr>
              <a:t>Формирование, подписание формуляра «</a:t>
            </a:r>
            <a:r>
              <a:rPr lang="ru-RU" sz="1600" b="1" dirty="0" smtClean="0">
                <a:solidFill>
                  <a:schemeClr val="accent1">
                    <a:lumMod val="75000"/>
                  </a:schemeClr>
                </a:solidFill>
                <a:latin typeface="Cambria" pitchFamily="18" charset="0" panose="02040503050406030204"/>
                <a:ea typeface="Cambria" pitchFamily="18" charset="0" panose="02040503050406030204"/>
              </a:rPr>
              <a:t>Решение </a:t>
            </a:r>
            <a:r>
              <a:rPr lang="ru-RU" sz="1600" b="1" dirty="0">
                <a:solidFill>
                  <a:schemeClr val="accent1">
                    <a:lumMod val="75000"/>
                  </a:schemeClr>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accent1">
                    <a:lumMod val="75000"/>
                  </a:schemeClr>
                </a:solidFill>
                <a:latin typeface="Cambria" pitchFamily="18" charset="0" panose="02040503050406030204"/>
                <a:ea typeface="Cambria" pitchFamily="18" charset="0" panose="02040503050406030204"/>
              </a:rPr>
              <a:t>(ф. </a:t>
            </a:r>
            <a:r>
              <a:rPr lang="ru-RU" sz="1600" b="1" dirty="0">
                <a:solidFill>
                  <a:schemeClr val="accent1">
                    <a:lumMod val="75000"/>
                  </a:schemeClr>
                </a:solidFill>
                <a:latin typeface="Cambria" pitchFamily="18" charset="0" panose="02040503050406030204"/>
                <a:ea typeface="Cambria" pitchFamily="18" charset="0" panose="02040503050406030204"/>
              </a:rPr>
              <a:t>0510439)</a:t>
            </a:r>
            <a:r>
              <a:rPr lang="ru-RU" sz="1600" dirty="0" smtClean="0">
                <a:latin typeface="Cambria" pitchFamily="18" charset="0" panose="02040503050406030204"/>
                <a:ea typeface="Cambria" pitchFamily="18" charset="0" panose="02040503050406030204"/>
              </a:rPr>
              <a:t>»</a:t>
            </a:r>
          </a:p>
        </p:txBody>
      </p:sp>
      <p:sp>
        <p:nvSpPr>
          <p:cNvPr id="64" name="Прямоугольник 63"/>
          <p:cNvSpPr/>
          <p:nvPr/>
        </p:nvSpPr>
        <p:spPr>
          <a:xfrm>
            <a:off x="541974" y="1158553"/>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1</a:t>
            </a:r>
            <a:endParaRPr lang="ru-RU" b="1" dirty="0">
              <a:latin typeface="Cambria" pitchFamily="18" charset="0" panose="02040503050406030204"/>
              <a:ea typeface="Cambria" pitchFamily="18" charset="0" panose="02040503050406030204"/>
            </a:endParaRPr>
          </a:p>
        </p:txBody>
      </p:sp>
      <p:sp>
        <p:nvSpPr>
          <p:cNvPr id="65" name="Стрелка вправо 64"/>
          <p:cNvSpPr/>
          <p:nvPr/>
        </p:nvSpPr>
        <p:spPr>
          <a:xfrm>
            <a:off x="1378955" y="1534475"/>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66" name="Прямоугольник 65"/>
          <p:cNvSpPr/>
          <p:nvPr/>
        </p:nvSpPr>
        <p:spPr>
          <a:xfrm>
            <a:off x="1836382" y="2422629"/>
            <a:ext cx="10061452" cy="83311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itchFamily="18" charset="0" panose="02040503050406030204"/>
                <a:ea typeface="Cambria" pitchFamily="18" charset="0" panose="02040503050406030204"/>
              </a:rPr>
              <a:t>Получение формуляра «</a:t>
            </a:r>
            <a:r>
              <a:rPr lang="ru-RU" sz="1600" b="1" dirty="0">
                <a:solidFill>
                  <a:schemeClr val="accent1">
                    <a:lumMod val="75000"/>
                  </a:schemeClr>
                </a:solidFill>
                <a:latin typeface="Cambria" pitchFamily="18" charset="0" panose="02040503050406030204"/>
                <a:ea typeface="Cambria" pitchFamily="18" charset="0" panose="02040503050406030204"/>
              </a:rPr>
              <a:t>Инвентаризационная опись __ </a:t>
            </a:r>
            <a:r>
              <a:rPr lang="ru-RU" sz="1600" b="1" dirty="0" smtClean="0">
                <a:solidFill>
                  <a:schemeClr val="accent1">
                    <a:lumMod val="75000"/>
                  </a:schemeClr>
                </a:solidFill>
                <a:latin typeface="Cambria" pitchFamily="18" charset="0" panose="02040503050406030204"/>
                <a:ea typeface="Cambria" pitchFamily="18" charset="0" panose="02040503050406030204"/>
              </a:rPr>
              <a:t>(ф. </a:t>
            </a:r>
            <a:r>
              <a:rPr lang="ru-RU" sz="1600" b="1" dirty="0">
                <a:solidFill>
                  <a:schemeClr val="accent1">
                    <a:lumMod val="75000"/>
                  </a:schemeClr>
                </a:solidFill>
                <a:latin typeface="Cambria" pitchFamily="18" charset="0" panose="02040503050406030204"/>
                <a:ea typeface="Cambria" pitchFamily="18" charset="0" panose="02040503050406030204"/>
              </a:rPr>
              <a:t>ХХХХХХХ</a:t>
            </a:r>
            <a:r>
              <a:rPr lang="ru-RU" sz="1600" b="1" dirty="0" smtClean="0">
                <a:solidFill>
                  <a:schemeClr val="accent1">
                    <a:lumMod val="75000"/>
                  </a:schemeClr>
                </a:solidFill>
                <a:latin typeface="Cambria" pitchFamily="18" charset="0" panose="02040503050406030204"/>
                <a:ea typeface="Cambria" pitchFamily="18" charset="0" panose="02040503050406030204"/>
              </a:rPr>
              <a:t>)</a:t>
            </a:r>
            <a:r>
              <a:rPr lang="ru-RU" sz="1600" dirty="0" smtClean="0">
                <a:latin typeface="Cambria" pitchFamily="18" charset="0" panose="02040503050406030204"/>
                <a:ea typeface="Cambria" pitchFamily="18" charset="0" panose="02040503050406030204"/>
              </a:rPr>
              <a:t>»</a:t>
            </a:r>
            <a:endParaRPr lang="ru-RU" sz="1600" b="1" dirty="0">
              <a:solidFill>
                <a:schemeClr val="accent1">
                  <a:lumMod val="75000"/>
                </a:schemeClr>
              </a:solidFill>
              <a:latin typeface="Cambria" pitchFamily="18" charset="0" panose="02040503050406030204"/>
              <a:ea typeface="Cambria" pitchFamily="18" charset="0" panose="02040503050406030204"/>
            </a:endParaRPr>
          </a:p>
          <a:p>
            <a:pPr algn="ctr"/>
            <a:r>
              <a:rPr lang="ru-RU" sz="1600" dirty="0">
                <a:latin typeface="Cambria" pitchFamily="18" charset="0" panose="02040503050406030204"/>
                <a:ea typeface="Cambria" pitchFamily="18" charset="0" panose="02040503050406030204"/>
              </a:rPr>
              <a:t>Прикрепление к формуляру </a:t>
            </a:r>
            <a:r>
              <a:rPr lang="ru-RU" sz="1600" dirty="0" smtClean="0">
                <a:latin typeface="Cambria" pitchFamily="18" charset="0" panose="02040503050406030204"/>
                <a:ea typeface="Cambria" pitchFamily="18" charset="0" panose="02040503050406030204"/>
              </a:rPr>
              <a:t>«</a:t>
            </a:r>
            <a:r>
              <a:rPr lang="ru-RU" sz="1600" b="1" dirty="0">
                <a:solidFill>
                  <a:schemeClr val="accent1">
                    <a:lumMod val="75000"/>
                  </a:schemeClr>
                </a:solidFill>
                <a:latin typeface="Cambria" pitchFamily="18" charset="0" panose="02040503050406030204"/>
                <a:ea typeface="Cambria" pitchFamily="18" charset="0" panose="02040503050406030204"/>
              </a:rPr>
              <a:t>Инвентаризационная опись __ </a:t>
            </a:r>
            <a:r>
              <a:rPr lang="ru-RU" sz="1600" b="1" dirty="0" smtClean="0">
                <a:solidFill>
                  <a:schemeClr val="accent1">
                    <a:lumMod val="75000"/>
                  </a:schemeClr>
                </a:solidFill>
                <a:latin typeface="Cambria" pitchFamily="18" charset="0" panose="02040503050406030204"/>
                <a:ea typeface="Cambria" pitchFamily="18" charset="0" panose="02040503050406030204"/>
              </a:rPr>
              <a:t>(ф. </a:t>
            </a:r>
            <a:r>
              <a:rPr lang="ru-RU" sz="1600" b="1" dirty="0">
                <a:solidFill>
                  <a:schemeClr val="accent1">
                    <a:lumMod val="75000"/>
                  </a:schemeClr>
                </a:solidFill>
                <a:latin typeface="Cambria" pitchFamily="18" charset="0" panose="02040503050406030204"/>
                <a:ea typeface="Cambria" pitchFamily="18" charset="0" panose="02040503050406030204"/>
              </a:rPr>
              <a:t>ХХХХХХХ</a:t>
            </a:r>
            <a:r>
              <a:rPr lang="ru-RU" sz="1600" b="1" dirty="0" smtClean="0">
                <a:solidFill>
                  <a:schemeClr val="accent1">
                    <a:lumMod val="75000"/>
                  </a:schemeClr>
                </a:solidFill>
                <a:latin typeface="Cambria" pitchFamily="18" charset="0" panose="02040503050406030204"/>
                <a:ea typeface="Cambria" pitchFamily="18" charset="0" panose="02040503050406030204"/>
              </a:rPr>
              <a:t>)</a:t>
            </a:r>
            <a:r>
              <a:rPr lang="ru-RU" sz="1600" dirty="0" smtClean="0">
                <a:latin typeface="Cambria" pitchFamily="18" charset="0" panose="02040503050406030204"/>
                <a:ea typeface="Cambria" pitchFamily="18" charset="0" panose="02040503050406030204"/>
              </a:rPr>
              <a:t>»</a:t>
            </a:r>
          </a:p>
          <a:p>
            <a:pPr algn="ctr"/>
            <a:r>
              <a:rPr lang="ru-RU" sz="1600" b="1" dirty="0" smtClean="0">
                <a:solidFill>
                  <a:srgbClr val="FF0000"/>
                </a:solidFill>
                <a:latin typeface="Cambria" pitchFamily="18" charset="0" panose="02040503050406030204"/>
                <a:ea typeface="Cambria" pitchFamily="18" charset="0" panose="02040503050406030204"/>
              </a:rPr>
              <a:t>скан-копии документа</a:t>
            </a:r>
            <a:endParaRPr lang="ru-RU" sz="1600" b="1" dirty="0">
              <a:solidFill>
                <a:srgbClr val="FF0000"/>
              </a:solidFill>
              <a:latin typeface="Cambria" pitchFamily="18" charset="0" panose="02040503050406030204"/>
              <a:ea typeface="Cambria" pitchFamily="18" charset="0" panose="02040503050406030204"/>
            </a:endParaRPr>
          </a:p>
        </p:txBody>
      </p:sp>
      <p:sp>
        <p:nvSpPr>
          <p:cNvPr id="67" name="Прямоугольник 66"/>
          <p:cNvSpPr/>
          <p:nvPr/>
        </p:nvSpPr>
        <p:spPr>
          <a:xfrm>
            <a:off x="520203" y="238972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2</a:t>
            </a:r>
            <a:endParaRPr lang="ru-RU" b="1" dirty="0">
              <a:latin typeface="Cambria" pitchFamily="18" charset="0" panose="02040503050406030204"/>
              <a:ea typeface="Cambria" pitchFamily="18" charset="0" panose="02040503050406030204"/>
            </a:endParaRPr>
          </a:p>
        </p:txBody>
      </p:sp>
      <p:sp>
        <p:nvSpPr>
          <p:cNvPr id="68" name="Стрелка вправо 67"/>
          <p:cNvSpPr/>
          <p:nvPr/>
        </p:nvSpPr>
        <p:spPr>
          <a:xfrm>
            <a:off x="1357184" y="27656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69" name="Прямоугольник 68"/>
          <p:cNvSpPr/>
          <p:nvPr/>
        </p:nvSpPr>
        <p:spPr>
          <a:xfrm>
            <a:off x="1828800" y="3626698"/>
            <a:ext cx="10069033" cy="1167730"/>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600" dirty="0" smtClean="0">
              <a:latin typeface="Cambria" pitchFamily="18" charset="0" panose="02040503050406030204"/>
              <a:ea typeface="Cambria" pitchFamily="18" charset="0" panose="02040503050406030204"/>
            </a:endParaRPr>
          </a:p>
          <a:p>
            <a:pPr algn="ctr"/>
            <a:r>
              <a:rPr lang="ru-RU" sz="1600" dirty="0" smtClean="0">
                <a:latin typeface="Cambria" pitchFamily="18" charset="0" panose="02040503050406030204"/>
                <a:ea typeface="Cambria" pitchFamily="18" charset="0" panose="02040503050406030204"/>
              </a:rPr>
              <a:t>Заполнение </a:t>
            </a:r>
            <a:r>
              <a:rPr lang="ru-RU" sz="1600" dirty="0">
                <a:latin typeface="Cambria" pitchFamily="18" charset="0" panose="02040503050406030204"/>
                <a:ea typeface="Cambria" pitchFamily="18" charset="0" panose="02040503050406030204"/>
              </a:rPr>
              <a:t>формуляра </a:t>
            </a:r>
            <a:r>
              <a:rPr lang="ru-RU" sz="1600" dirty="0" smtClean="0">
                <a:latin typeface="Cambria" pitchFamily="18" charset="0" panose="02040503050406030204"/>
                <a:ea typeface="Cambria" pitchFamily="18" charset="0" panose="02040503050406030204"/>
              </a:rPr>
              <a:t>«</a:t>
            </a:r>
            <a:r>
              <a:rPr lang="ru-RU" sz="1600" b="1" dirty="0" smtClean="0">
                <a:solidFill>
                  <a:schemeClr val="accent1">
                    <a:lumMod val="75000"/>
                  </a:schemeClr>
                </a:solidFill>
                <a:latin typeface="Cambria" pitchFamily="18" charset="0" panose="02040503050406030204"/>
                <a:ea typeface="Cambria" pitchFamily="18" charset="0" panose="02040503050406030204"/>
              </a:rPr>
              <a:t>Акт о результатах инвентаризации (ф. 0510463</a:t>
            </a:r>
            <a:r>
              <a:rPr lang="ru-RU" sz="1600" b="1" dirty="0" smtClean="0">
                <a:solidFill>
                  <a:schemeClr val="accent1">
                    <a:lumMod val="75000"/>
                  </a:schemeClr>
                </a:solidFill>
                <a:latin typeface="Cambria" pitchFamily="18" charset="0" panose="02040503050406030204"/>
                <a:ea typeface="Cambria" pitchFamily="18" charset="0" panose="02040503050406030204"/>
              </a:rPr>
              <a:t>)</a:t>
            </a:r>
            <a:r>
              <a:rPr lang="ru-RU" sz="1600" dirty="0" smtClean="0">
                <a:latin typeface="Cambria" pitchFamily="18" charset="0" panose="02040503050406030204"/>
                <a:ea typeface="Cambria" pitchFamily="18" charset="0" panose="02040503050406030204"/>
              </a:rPr>
              <a:t>», </a:t>
            </a:r>
            <a:r>
              <a:rPr lang="ru-RU" sz="1600" b="1" dirty="0">
                <a:solidFill>
                  <a:schemeClr val="accent1">
                    <a:lumMod val="75000"/>
                  </a:schemeClr>
                </a:solidFill>
                <a:latin typeface="Cambria" pitchFamily="18" charset="0" panose="02040503050406030204"/>
                <a:ea typeface="Cambria" pitchFamily="18" charset="0" panose="02040503050406030204"/>
              </a:rPr>
              <a:t> </a:t>
            </a:r>
            <a:r>
              <a:rPr lang="ru-RU" sz="1600" dirty="0" smtClean="0">
                <a:latin typeface="Cambria" pitchFamily="18" charset="0" panose="02040503050406030204"/>
                <a:ea typeface="Cambria" pitchFamily="18" charset="0" panose="02040503050406030204"/>
              </a:rPr>
              <a:t>прикрепление </a:t>
            </a:r>
            <a:r>
              <a:rPr lang="ru-RU" sz="1600" dirty="0">
                <a:latin typeface="Cambria" pitchFamily="18" charset="0" panose="02040503050406030204"/>
                <a:ea typeface="Cambria" pitchFamily="18" charset="0" panose="02040503050406030204"/>
              </a:rPr>
              <a:t>к формуляру </a:t>
            </a:r>
            <a:r>
              <a:rPr lang="ru-RU" sz="1600" dirty="0" smtClean="0">
                <a:latin typeface="Cambria" pitchFamily="18" charset="0" panose="02040503050406030204"/>
                <a:ea typeface="Cambria" pitchFamily="18" charset="0" panose="02040503050406030204"/>
              </a:rPr>
              <a:t>«</a:t>
            </a:r>
            <a:r>
              <a:rPr lang="ru-RU" sz="1600" b="1" dirty="0">
                <a:solidFill>
                  <a:schemeClr val="accent1">
                    <a:lumMod val="75000"/>
                  </a:schemeClr>
                </a:solidFill>
                <a:latin typeface="Cambria" pitchFamily="18" charset="0" panose="02040503050406030204"/>
                <a:ea typeface="Cambria" pitchFamily="18" charset="0" panose="02040503050406030204"/>
              </a:rPr>
              <a:t>Акт о результатах инвентаризации (ф. 0510463</a:t>
            </a:r>
            <a:r>
              <a:rPr lang="ru-RU" sz="1600" b="1" dirty="0" smtClean="0">
                <a:solidFill>
                  <a:schemeClr val="accent1">
                    <a:lumMod val="75000"/>
                  </a:schemeClr>
                </a:solidFill>
                <a:latin typeface="Cambria" pitchFamily="18" charset="0" panose="02040503050406030204"/>
                <a:ea typeface="Cambria" pitchFamily="18" charset="0" panose="02040503050406030204"/>
              </a:rPr>
              <a:t>)</a:t>
            </a:r>
            <a:r>
              <a:rPr lang="ru-RU" sz="1600" dirty="0" smtClean="0">
                <a:latin typeface="Cambria" pitchFamily="18" charset="0" panose="02040503050406030204"/>
                <a:ea typeface="Cambria" pitchFamily="18" charset="0" panose="02040503050406030204"/>
              </a:rPr>
              <a:t>» </a:t>
            </a:r>
            <a:r>
              <a:rPr lang="ru-RU" sz="1600" b="1" dirty="0" smtClean="0">
                <a:solidFill>
                  <a:srgbClr val="FF0000"/>
                </a:solidFill>
                <a:latin typeface="Cambria" pitchFamily="18" charset="0" panose="02040503050406030204"/>
                <a:ea typeface="Cambria" pitchFamily="18" charset="0" panose="02040503050406030204"/>
              </a:rPr>
              <a:t>скан-копии документа – до 30.11.2023</a:t>
            </a:r>
          </a:p>
          <a:p>
            <a:pPr algn="ctr"/>
            <a:endParaRPr lang="ru-RU" sz="1600" b="1" dirty="0" smtClean="0">
              <a:solidFill>
                <a:srgbClr val="FF0000"/>
              </a:solidFill>
              <a:latin typeface="Cambria" pitchFamily="18" charset="0" panose="02040503050406030204"/>
              <a:ea typeface="Cambria" pitchFamily="18" charset="0" panose="02040503050406030204"/>
            </a:endParaRPr>
          </a:p>
          <a:p>
            <a:pPr algn="ctr"/>
            <a:r>
              <a:rPr lang="ru-RU" sz="1600" dirty="0">
                <a:latin typeface="Cambria" pitchFamily="18" charset="0" panose="02040503050406030204"/>
                <a:ea typeface="Cambria" pitchFamily="18" charset="0" panose="02040503050406030204"/>
              </a:rPr>
              <a:t>Формирование, </a:t>
            </a:r>
            <a:r>
              <a:rPr lang="ru-RU" sz="1600" b="1" dirty="0">
                <a:solidFill>
                  <a:srgbClr val="FF0000"/>
                </a:solidFill>
                <a:latin typeface="Cambria" pitchFamily="18" charset="0" panose="02040503050406030204"/>
                <a:ea typeface="Cambria" pitchFamily="18" charset="0" panose="02040503050406030204"/>
              </a:rPr>
              <a:t>подписание</a:t>
            </a:r>
            <a:r>
              <a:rPr lang="ru-RU" sz="1600" dirty="0">
                <a:latin typeface="Cambria" pitchFamily="18" charset="0" panose="02040503050406030204"/>
                <a:ea typeface="Cambria" pitchFamily="18" charset="0" panose="02040503050406030204"/>
              </a:rPr>
              <a:t> </a:t>
            </a:r>
            <a:r>
              <a:rPr lang="ru-RU" sz="1600" dirty="0" smtClean="0">
                <a:latin typeface="Cambria" pitchFamily="18" charset="0" panose="02040503050406030204"/>
                <a:ea typeface="Cambria" pitchFamily="18" charset="0" panose="02040503050406030204"/>
              </a:rPr>
              <a:t>формуляра </a:t>
            </a:r>
            <a:r>
              <a:rPr lang="ru-RU" sz="1600" b="1" dirty="0">
                <a:solidFill>
                  <a:schemeClr val="accent1">
                    <a:lumMod val="75000"/>
                  </a:schemeClr>
                </a:solidFill>
                <a:latin typeface="Cambria" pitchFamily="18" charset="0" panose="02040503050406030204"/>
                <a:ea typeface="Cambria" pitchFamily="18" charset="0" panose="02040503050406030204"/>
              </a:rPr>
              <a:t>Акт о результатах инвентаризации (ф. 0510463</a:t>
            </a:r>
            <a:r>
              <a:rPr lang="ru-RU" sz="1600" b="1" dirty="0" smtClean="0">
                <a:solidFill>
                  <a:schemeClr val="accent1">
                    <a:lumMod val="75000"/>
                  </a:schemeClr>
                </a:solidFill>
                <a:latin typeface="Cambria" pitchFamily="18" charset="0" panose="02040503050406030204"/>
                <a:ea typeface="Cambria" pitchFamily="18" charset="0" panose="02040503050406030204"/>
              </a:rPr>
              <a:t>)</a:t>
            </a:r>
            <a:r>
              <a:rPr lang="ru-RU" sz="1600" dirty="0" smtClean="0">
                <a:latin typeface="Cambria" pitchFamily="18" charset="0" panose="02040503050406030204"/>
                <a:ea typeface="Cambria" pitchFamily="18" charset="0" panose="02040503050406030204"/>
              </a:rPr>
              <a:t>» с </a:t>
            </a:r>
            <a:r>
              <a:rPr lang="ru-RU" sz="1600" b="1" dirty="0" smtClean="0">
                <a:solidFill>
                  <a:srgbClr val="FF0000"/>
                </a:solidFill>
                <a:latin typeface="Cambria" pitchFamily="18" charset="0" panose="02040503050406030204"/>
                <a:ea typeface="Cambria" pitchFamily="18" charset="0" panose="02040503050406030204"/>
              </a:rPr>
              <a:t>01.12.2023</a:t>
            </a:r>
            <a:endParaRPr lang="ru-RU" sz="1600" dirty="0">
              <a:latin typeface="Cambria" pitchFamily="18" charset="0" panose="02040503050406030204"/>
              <a:ea typeface="Cambria" pitchFamily="18" charset="0" panose="02040503050406030204"/>
            </a:endParaRPr>
          </a:p>
          <a:p>
            <a:pPr algn="ctr"/>
            <a:endParaRPr lang="ru-RU" sz="1600" b="1" dirty="0">
              <a:solidFill>
                <a:srgbClr val="FF0000"/>
              </a:solidFill>
              <a:latin typeface="Cambria" pitchFamily="18" charset="0" panose="02040503050406030204"/>
              <a:ea typeface="Cambria" pitchFamily="18" charset="0" panose="02040503050406030204"/>
            </a:endParaRPr>
          </a:p>
        </p:txBody>
      </p:sp>
      <p:sp>
        <p:nvSpPr>
          <p:cNvPr id="70" name="Прямоугольник 69"/>
          <p:cNvSpPr/>
          <p:nvPr/>
        </p:nvSpPr>
        <p:spPr>
          <a:xfrm>
            <a:off x="512947" y="3624158"/>
            <a:ext cx="836981" cy="11702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3</a:t>
            </a:r>
            <a:endParaRPr lang="ru-RU" b="1" dirty="0">
              <a:latin typeface="Cambria" pitchFamily="18" charset="0" panose="02040503050406030204"/>
              <a:ea typeface="Cambria" pitchFamily="18" charset="0" panose="02040503050406030204"/>
            </a:endParaRPr>
          </a:p>
        </p:txBody>
      </p:sp>
      <p:sp>
        <p:nvSpPr>
          <p:cNvPr id="71" name="Стрелка вправо 70"/>
          <p:cNvSpPr/>
          <p:nvPr/>
        </p:nvSpPr>
        <p:spPr>
          <a:xfrm>
            <a:off x="1349928" y="41417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72" name="Прямоугольник 71"/>
          <p:cNvSpPr/>
          <p:nvPr/>
        </p:nvSpPr>
        <p:spPr>
          <a:xfrm>
            <a:off x="1859134" y="5020874"/>
            <a:ext cx="10038699" cy="106680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itchFamily="18" charset="0" panose="02040503050406030204"/>
                <a:ea typeface="Cambria" pitchFamily="18" charset="0" panose="02040503050406030204"/>
              </a:rPr>
              <a:t>Формирование, подписание </a:t>
            </a:r>
            <a:r>
              <a:rPr lang="ru-RU" sz="1600" dirty="0" smtClean="0">
                <a:latin typeface="Cambria" pitchFamily="18" charset="0" panose="02040503050406030204"/>
                <a:ea typeface="Cambria" pitchFamily="18" charset="0" panose="02040503050406030204"/>
              </a:rPr>
              <a:t>формуляров, </a:t>
            </a:r>
            <a:r>
              <a:rPr lang="ru-RU" sz="1600" dirty="0">
                <a:latin typeface="Cambria" pitchFamily="18" charset="0" panose="02040503050406030204"/>
                <a:ea typeface="Cambria" pitchFamily="18" charset="0" panose="02040503050406030204"/>
              </a:rPr>
              <a:t>отражающих </a:t>
            </a:r>
            <a:r>
              <a:rPr lang="ru-RU" sz="1600" dirty="0" smtClean="0">
                <a:latin typeface="Cambria" pitchFamily="18" charset="0" panose="02040503050406030204"/>
                <a:ea typeface="Cambria" pitchFamily="18" charset="0" panose="02040503050406030204"/>
              </a:rPr>
              <a:t>решения </a:t>
            </a:r>
          </a:p>
          <a:p>
            <a:pPr algn="ctr"/>
            <a:r>
              <a:rPr lang="ru-RU" sz="1600" dirty="0" smtClean="0">
                <a:latin typeface="Cambria" pitchFamily="18" charset="0" panose="02040503050406030204"/>
                <a:ea typeface="Cambria" pitchFamily="18" charset="0" panose="02040503050406030204"/>
              </a:rPr>
              <a:t>Комиссии субъекта централизованного бюджета</a:t>
            </a:r>
            <a:endParaRPr lang="ru-RU" sz="1600" dirty="0">
              <a:latin typeface="Cambria" pitchFamily="18" charset="0" panose="02040503050406030204"/>
              <a:ea typeface="Cambria" pitchFamily="18" charset="0" panose="02040503050406030204"/>
            </a:endParaRPr>
          </a:p>
        </p:txBody>
      </p:sp>
      <p:sp>
        <p:nvSpPr>
          <p:cNvPr id="73" name="Прямоугольник 72"/>
          <p:cNvSpPr/>
          <p:nvPr/>
        </p:nvSpPr>
        <p:spPr>
          <a:xfrm>
            <a:off x="541981" y="510469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4</a:t>
            </a:r>
            <a:endParaRPr lang="ru-RU" b="1" dirty="0">
              <a:latin typeface="Cambria" pitchFamily="18" charset="0" panose="02040503050406030204"/>
              <a:ea typeface="Cambria" pitchFamily="18" charset="0" panose="02040503050406030204"/>
            </a:endParaRPr>
          </a:p>
        </p:txBody>
      </p:sp>
      <p:sp>
        <p:nvSpPr>
          <p:cNvPr id="74" name="Стрелка вправо 73"/>
          <p:cNvSpPr/>
          <p:nvPr/>
        </p:nvSpPr>
        <p:spPr>
          <a:xfrm>
            <a:off x="1378955" y="5487233"/>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pic>
        <p:nvPicPr>
          <p:cNvPr id="13" name="Рисунок 12"/>
          <p:cNvPicPr>
            <a:picLocks noChangeAspect="1"/>
          </p:cNvPicPr>
          <p:nvPr/>
        </p:nvPicPr>
        <p:blipFill>
          <a:blip r:embed="rId3"/>
          <a:stretch/>
        </p:blipFill>
        <p:spPr>
          <a:xfrm>
            <a:off x="11397896" y="164203"/>
            <a:ext cx="609600" cy="611573"/>
          </a:xfrm>
          <a:prstGeom prst="rect">
            <a:avLst/>
          </a:prstGeom>
        </p:spPr>
      </p:pic>
      <p:pic>
        <p:nvPicPr>
          <p:cNvPr id="14" name="Рисунок 13"/>
          <p:cNvPicPr>
            <a:picLocks noChangeAspect="1"/>
          </p:cNvPicPr>
          <p:nvPr/>
        </p:nvPicPr>
        <p:blipFill>
          <a:blip r:embed="rId4"/>
          <a:stretch/>
        </p:blipFill>
        <p:spPr>
          <a:xfrm>
            <a:off x="11620000" y="1027622"/>
            <a:ext cx="387498" cy="548088"/>
          </a:xfrm>
          <a:prstGeom prst="rect">
            <a:avLst/>
          </a:prstGeom>
        </p:spPr>
      </p:pic>
      <p:pic>
        <p:nvPicPr>
          <p:cNvPr id="16" name="Рисунок 15"/>
          <p:cNvPicPr>
            <a:picLocks noChangeAspect="1"/>
          </p:cNvPicPr>
          <p:nvPr/>
        </p:nvPicPr>
        <p:blipFill>
          <a:blip r:embed="rId5"/>
          <a:stretch/>
        </p:blipFill>
        <p:spPr>
          <a:xfrm>
            <a:off x="11587066" y="2245522"/>
            <a:ext cx="453365" cy="401011"/>
          </a:xfrm>
          <a:prstGeom prst="rect">
            <a:avLst/>
          </a:prstGeom>
        </p:spPr>
      </p:pic>
      <p:pic>
        <p:nvPicPr>
          <p:cNvPr id="33" name="Рисунок 32"/>
          <p:cNvPicPr>
            <a:picLocks noChangeAspect="1"/>
          </p:cNvPicPr>
          <p:nvPr/>
        </p:nvPicPr>
        <p:blipFill>
          <a:blip r:embed="rId5"/>
          <a:stretch/>
        </p:blipFill>
        <p:spPr>
          <a:xfrm>
            <a:off x="11325630" y="3423652"/>
            <a:ext cx="453365" cy="401011"/>
          </a:xfrm>
          <a:prstGeom prst="rect">
            <a:avLst/>
          </a:prstGeom>
        </p:spPr>
      </p:pic>
      <p:pic>
        <p:nvPicPr>
          <p:cNvPr id="34" name="Рисунок 33"/>
          <p:cNvPicPr>
            <a:picLocks noChangeAspect="1"/>
          </p:cNvPicPr>
          <p:nvPr/>
        </p:nvPicPr>
        <p:blipFill>
          <a:blip r:embed="rId4"/>
          <a:stretch/>
        </p:blipFill>
        <p:spPr>
          <a:xfrm>
            <a:off x="11619998" y="4762349"/>
            <a:ext cx="387498" cy="548088"/>
          </a:xfrm>
          <a:prstGeom prst="rect">
            <a:avLst/>
          </a:prstGeom>
        </p:spPr>
      </p:pic>
      <p:grpSp>
        <p:nvGrpSpPr>
          <p:cNvPr id="31" name="Группа 30"/>
          <p:cNvGrpSpPr/>
          <p:nvPr/>
        </p:nvGrpSpPr>
        <p:grpSpPr>
          <a:xfrm>
            <a:off x="94919" y="120604"/>
            <a:ext cx="2281366" cy="749490"/>
            <a:chOff x="69947" y="50611"/>
            <a:chExt cx="2557465" cy="838389"/>
          </a:xfrm>
        </p:grpSpPr>
        <p:pic>
          <p:nvPicPr>
            <p:cNvPr id="32" name="Рисунок 31" descr="Межрегиональное бухгалтерское УФК"/>
            <p:cNvPicPr/>
            <p:nvPr/>
          </p:nvPicPr>
          <p:blipFill rotWithShape="1">
            <a:blip r:embed="rId6">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5" name="Рисунок 34" descr="Межрегиональное бухгалтерское УФК"/>
            <p:cNvPicPr/>
            <p:nvPr/>
          </p:nvPicPr>
          <p:blipFill rotWithShape="1">
            <a:blip r:embed="rId7">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pic>
        <p:nvPicPr>
          <p:cNvPr id="29" name="Рисунок 28"/>
          <p:cNvPicPr>
            <a:picLocks noChangeAspect="1"/>
          </p:cNvPicPr>
          <p:nvPr/>
        </p:nvPicPr>
        <p:blipFill>
          <a:blip r:embed="rId4"/>
          <a:stretch/>
        </p:blipFill>
        <p:spPr>
          <a:xfrm>
            <a:off x="11804502" y="3370325"/>
            <a:ext cx="387498" cy="54808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Примеры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формирования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документа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Решение о проведении инвентаризации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(ф. 0510439)»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6922" y="9182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25.09.2023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15.10.2023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15.10.2023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01.10.2023</a:t>
            </a: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01.10.2023</a:t>
            </a: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31" name="Прямоугольник 30"/>
          <p:cNvSpPr/>
          <p:nvPr/>
        </p:nvSpPr>
        <p:spPr>
          <a:xfrm>
            <a:off x="8563427" y="2703230"/>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itchFamily="18" charset="0" panose="02040503050406030204"/>
                <a:ea typeface="Cambria" pitchFamily="18" charset="0" panose="02040503050406030204"/>
              </a:rPr>
              <a:t>Акт о результатах </a:t>
            </a:r>
            <a:r>
              <a:rPr lang="ru-RU" sz="1600" b="1" dirty="0" smtClean="0">
                <a:solidFill>
                  <a:schemeClr val="tx1"/>
                </a:solidFill>
                <a:latin typeface="Cambria" pitchFamily="18" charset="0" panose="02040503050406030204"/>
                <a:ea typeface="Cambria" pitchFamily="18" charset="0" panose="02040503050406030204"/>
              </a:rPr>
              <a:t>инвентаризации (</a:t>
            </a:r>
            <a:r>
              <a:rPr lang="ru-RU" sz="1600" b="1" dirty="0">
                <a:solidFill>
                  <a:schemeClr val="tx1"/>
                </a:solidFill>
                <a:latin typeface="Cambria" pitchFamily="18" charset="0" panose="02040503050406030204"/>
                <a:ea typeface="Cambria" pitchFamily="18" charset="0" panose="02040503050406030204"/>
              </a:rPr>
              <a:t>ф</a:t>
            </a:r>
            <a:r>
              <a:rPr lang="ru-RU" sz="1600" b="1" dirty="0" smtClean="0">
                <a:solidFill>
                  <a:schemeClr val="tx1"/>
                </a:solidFill>
                <a:latin typeface="Cambria" pitchFamily="18" charset="0" panose="02040503050406030204"/>
                <a:ea typeface="Cambria" pitchFamily="18" charset="0" panose="02040503050406030204"/>
              </a:rPr>
              <a:t>. 0510463) </a:t>
            </a:r>
            <a:r>
              <a:rPr lang="ru-RU" sz="1600" b="1" dirty="0">
                <a:solidFill>
                  <a:schemeClr val="tx1"/>
                </a:solidFill>
                <a:latin typeface="Cambria" pitchFamily="18" charset="0" panose="02040503050406030204"/>
                <a:ea typeface="Cambria" pitchFamily="18" charset="0" panose="02040503050406030204"/>
              </a:rPr>
              <a:t>№ 0000-000001 </a:t>
            </a:r>
            <a:r>
              <a:rPr lang="ru-RU" sz="1600" b="1" dirty="0" smtClean="0">
                <a:solidFill>
                  <a:schemeClr val="tx1"/>
                </a:solidFill>
                <a:latin typeface="Cambria" pitchFamily="18" charset="0" panose="02040503050406030204"/>
                <a:ea typeface="Cambria" pitchFamily="18" charset="0" panose="02040503050406030204"/>
              </a:rPr>
              <a:t>от </a:t>
            </a:r>
            <a:r>
              <a:rPr lang="ru-RU" sz="1600" b="1" dirty="0" smtClean="0">
                <a:solidFill>
                  <a:srgbClr val="FF0000"/>
                </a:solidFill>
                <a:latin typeface="Cambria" pitchFamily="18" charset="0" panose="02040503050406030204"/>
                <a:ea typeface="Cambria" pitchFamily="18" charset="0" panose="02040503050406030204"/>
              </a:rPr>
              <a:t>16.12.2023</a:t>
            </a:r>
            <a:r>
              <a:rPr lang="ru-RU" sz="1600" b="1" dirty="0" smtClean="0">
                <a:solidFill>
                  <a:schemeClr val="tx1"/>
                </a:solidFill>
                <a:latin typeface="Cambria" pitchFamily="18" charset="0" panose="02040503050406030204"/>
                <a:ea typeface="Cambria" pitchFamily="18" charset="0" panose="02040503050406030204"/>
              </a:rPr>
              <a:t>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2" name="Прямоугольник 31"/>
          <p:cNvSpPr/>
          <p:nvPr/>
        </p:nvSpPr>
        <p:spPr>
          <a:xfrm>
            <a:off x="6546097" y="1801505"/>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1</a:t>
            </a:r>
          </a:p>
        </p:txBody>
      </p:sp>
      <p:sp>
        <p:nvSpPr>
          <p:cNvPr id="33" name="Прямоугольник 32"/>
          <p:cNvSpPr/>
          <p:nvPr/>
        </p:nvSpPr>
        <p:spPr>
          <a:xfrm>
            <a:off x="6546097" y="2481527"/>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a:t>
            </a:r>
            <a:r>
              <a:rPr lang="en-US" sz="1600" dirty="0" smtClean="0">
                <a:solidFill>
                  <a:schemeClr val="tx1"/>
                </a:solidFill>
                <a:latin typeface="Cambria" pitchFamily="18" charset="0" panose="02040503050406030204"/>
                <a:ea typeface="Cambria" pitchFamily="18" charset="0" panose="02040503050406030204"/>
              </a:rPr>
              <a:t>2</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4" name="Прямоугольник 33"/>
          <p:cNvSpPr/>
          <p:nvPr/>
        </p:nvSpPr>
        <p:spPr>
          <a:xfrm>
            <a:off x="6588856" y="4174591"/>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a:t>
            </a:r>
            <a:r>
              <a:rPr lang="en-US" sz="1600" dirty="0" smtClean="0">
                <a:solidFill>
                  <a:schemeClr val="tx1"/>
                </a:solidFill>
                <a:latin typeface="Cambria" pitchFamily="18" charset="0" panose="02040503050406030204"/>
                <a:ea typeface="Cambria" pitchFamily="18" charset="0" panose="02040503050406030204"/>
              </a:rPr>
              <a:t>N</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5" name="Прямоугольник 34"/>
          <p:cNvSpPr/>
          <p:nvPr/>
        </p:nvSpPr>
        <p:spPr>
          <a:xfrm>
            <a:off x="6552572" y="3194876"/>
            <a:ext cx="1035806" cy="796056"/>
          </a:xfrm>
          <a:prstGeom prst="rect">
            <a:avLst/>
          </a:prstGeom>
          <a:solidFill>
            <a:schemeClr val="lt1"/>
          </a:solidFill>
          <a:ln>
            <a:noFill/>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dirty="0" smtClean="0">
                <a:solidFill>
                  <a:schemeClr val="tx1"/>
                </a:solidFill>
                <a:latin typeface="Cambria" pitchFamily="18" charset="0" panose="02040503050406030204"/>
                <a:ea typeface="Cambria" pitchFamily="18" charset="0" panose="02040503050406030204"/>
              </a:rPr>
              <a:t>.</a:t>
            </a:r>
          </a:p>
          <a:p>
            <a:pPr algn="ctr"/>
            <a:r>
              <a:rPr lang="en-US" sz="1600" dirty="0" smtClean="0">
                <a:solidFill>
                  <a:schemeClr val="tx1"/>
                </a:solidFill>
                <a:latin typeface="Cambria" pitchFamily="18" charset="0" panose="02040503050406030204"/>
                <a:ea typeface="Cambria" pitchFamily="18" charset="0" panose="02040503050406030204"/>
              </a:rPr>
              <a:t>.</a:t>
            </a:r>
          </a:p>
          <a:p>
            <a:pPr algn="ctr"/>
            <a:r>
              <a:rPr lang="en-US" sz="1600" dirty="0">
                <a:solidFill>
                  <a:schemeClr val="tx1"/>
                </a:solidFill>
                <a:latin typeface="Cambria" pitchFamily="18" charset="0" panose="02040503050406030204"/>
                <a:ea typeface="Cambria" pitchFamily="18" charset="0" panose="02040503050406030204"/>
              </a:rPr>
              <a:t>.</a:t>
            </a:r>
            <a:endParaRPr lang="en-US" sz="1600" dirty="0" smtClean="0">
              <a:solidFill>
                <a:schemeClr val="tx1"/>
              </a:solidFill>
              <a:latin typeface="Cambria" pitchFamily="18" charset="0" panose="02040503050406030204"/>
              <a:ea typeface="Cambria" pitchFamily="18" charset="0" panose="02040503050406030204"/>
            </a:endParaRPr>
          </a:p>
          <a:p>
            <a:pPr algn="ctr"/>
            <a:endParaRPr lang="ru-RU" sz="1600" dirty="0" smtClean="0">
              <a:solidFill>
                <a:schemeClr val="tx1"/>
              </a:solidFill>
              <a:latin typeface="Cambria" pitchFamily="18" charset="0" panose="02040503050406030204"/>
              <a:ea typeface="Cambria" pitchFamily="18" charset="0" panose="02040503050406030204"/>
            </a:endParaRPr>
          </a:p>
        </p:txBody>
      </p:sp>
      <p:sp>
        <p:nvSpPr>
          <p:cNvPr id="10" name="Правая фигурная скобка 9"/>
          <p:cNvSpPr/>
          <p:nvPr/>
        </p:nvSpPr>
        <p:spPr>
          <a:xfrm>
            <a:off x="5688876" y="2020558"/>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6" name="Правая фигурная скобка 35"/>
          <p:cNvSpPr/>
          <p:nvPr/>
        </p:nvSpPr>
        <p:spPr>
          <a:xfrm>
            <a:off x="7699107" y="1998787"/>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Прямоугольник 10"/>
          <p:cNvSpPr/>
          <p:nvPr/>
        </p:nvSpPr>
        <p:spPr>
          <a:xfrm>
            <a:off x="1578175" y="5066091"/>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В Акте (ф. 0510463) обобщаются результаты инвентаризации, отраженные в инвентаризационных описях, если инвентаризация по группам объектов была проведена </a:t>
            </a:r>
            <a:r>
              <a:rPr lang="ru-RU" sz="2000" b="1" dirty="0">
                <a:solidFill>
                  <a:srgbClr val="FF0000"/>
                </a:solidFill>
                <a:latin typeface="Cambria" pitchFamily="18" charset="0" panose="02040503050406030204"/>
                <a:ea typeface="Cambria" pitchFamily="18" charset="0" panose="02040503050406030204"/>
                <a:cs typeface="Times New Roman" pitchFamily="18" charset="0" panose="02020603050405020304"/>
              </a:rPr>
              <a:t>по одному Решению (ф. 0510439) и по состоянию на одну дату</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a:t>
            </a:r>
          </a:p>
        </p:txBody>
      </p:sp>
      <p:pic>
        <p:nvPicPr>
          <p:cNvPr id="37" name="Рисунок 36"/>
          <p:cNvPicPr>
            <a:picLocks noChangeAspect="1"/>
          </p:cNvPicPr>
          <p:nvPr/>
        </p:nvPicPr>
        <p:blipFill>
          <a:blip r:embed="rId3"/>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nvGrpSpPr>
          <p:cNvPr id="39" name="Группа 38"/>
          <p:cNvGrpSpPr/>
          <p:nvPr/>
        </p:nvGrpSpPr>
        <p:grpSpPr>
          <a:xfrm>
            <a:off x="94919" y="81418"/>
            <a:ext cx="2281366" cy="749490"/>
            <a:chOff x="69947" y="50611"/>
            <a:chExt cx="2557465" cy="838389"/>
          </a:xfrm>
        </p:grpSpPr>
        <p:pic>
          <p:nvPicPr>
            <p:cNvPr id="40" name="Рисунок 39"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41" name="Рисунок 40"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Примеры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формирования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документа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Решение о проведении инвентаризации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(ф.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0510439</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87" y="91826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a:t>
            </a:r>
            <a:r>
              <a:rPr lang="ru-RU" sz="1600" dirty="0">
                <a:solidFill>
                  <a:schemeClr val="tx1"/>
                </a:solidFill>
                <a:latin typeface="Cambria" pitchFamily="18" charset="0" panose="02040503050406030204"/>
                <a:ea typeface="Cambria" pitchFamily="18" charset="0" panose="02040503050406030204"/>
              </a:rPr>
              <a:t>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31" name="Прямоугольник 30"/>
          <p:cNvSpPr/>
          <p:nvPr/>
        </p:nvSpPr>
        <p:spPr>
          <a:xfrm>
            <a:off x="8511694" y="1876171"/>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itchFamily="18" charset="0" panose="02040503050406030204"/>
                <a:ea typeface="Cambria" pitchFamily="18" charset="0" panose="02040503050406030204"/>
              </a:rPr>
              <a:t>Акт о результатах </a:t>
            </a:r>
            <a:r>
              <a:rPr lang="ru-RU" sz="1600" b="1" dirty="0" smtClean="0">
                <a:solidFill>
                  <a:schemeClr val="tx1"/>
                </a:solidFill>
                <a:latin typeface="Cambria" pitchFamily="18" charset="0" panose="02040503050406030204"/>
                <a:ea typeface="Cambria" pitchFamily="18" charset="0" panose="02040503050406030204"/>
              </a:rPr>
              <a:t>инвентаризации (</a:t>
            </a:r>
            <a:r>
              <a:rPr lang="ru-RU" sz="1600" b="1" dirty="0">
                <a:solidFill>
                  <a:schemeClr val="tx1"/>
                </a:solidFill>
                <a:latin typeface="Cambria" pitchFamily="18" charset="0" panose="02040503050406030204"/>
                <a:ea typeface="Cambria" pitchFamily="18" charset="0" panose="02040503050406030204"/>
              </a:rPr>
              <a:t>ф</a:t>
            </a:r>
            <a:r>
              <a:rPr lang="ru-RU" sz="1600" b="1" dirty="0" smtClean="0">
                <a:solidFill>
                  <a:schemeClr val="tx1"/>
                </a:solidFill>
                <a:latin typeface="Cambria" pitchFamily="18" charset="0" panose="02040503050406030204"/>
                <a:ea typeface="Cambria" pitchFamily="18" charset="0" panose="02040503050406030204"/>
              </a:rPr>
              <a:t>. 0510463) </a:t>
            </a:r>
            <a:r>
              <a:rPr lang="ru-RU" sz="1600" b="1" dirty="0">
                <a:solidFill>
                  <a:schemeClr val="tx1"/>
                </a:solidFill>
                <a:latin typeface="Cambria" pitchFamily="18" charset="0" panose="02040503050406030204"/>
                <a:ea typeface="Cambria" pitchFamily="18" charset="0" panose="02040503050406030204"/>
              </a:rPr>
              <a:t>№ 0000-000001 </a:t>
            </a:r>
            <a:r>
              <a:rPr lang="ru-RU" sz="1600" b="1" dirty="0" smtClean="0">
                <a:solidFill>
                  <a:schemeClr val="tx1"/>
                </a:solidFill>
                <a:latin typeface="Cambria" pitchFamily="18" charset="0" panose="02040503050406030204"/>
                <a:ea typeface="Cambria" pitchFamily="18" charset="0" panose="02040503050406030204"/>
              </a:rPr>
              <a:t>от </a:t>
            </a:r>
            <a:r>
              <a:rPr lang="ru-RU" sz="1600" b="1" dirty="0" smtClean="0">
                <a:solidFill>
                  <a:srgbClr val="FF0000"/>
                </a:solidFill>
                <a:latin typeface="Cambria" pitchFamily="18" charset="0" panose="02040503050406030204"/>
                <a:ea typeface="Cambria" pitchFamily="18" charset="0" panose="02040503050406030204"/>
              </a:rPr>
              <a:t>02.12.2023</a:t>
            </a:r>
            <a:r>
              <a:rPr lang="ru-RU" sz="1600" b="1" dirty="0" smtClean="0">
                <a:solidFill>
                  <a:schemeClr val="tx1"/>
                </a:solidFill>
                <a:latin typeface="Cambria" pitchFamily="18" charset="0" panose="02040503050406030204"/>
                <a:ea typeface="Cambria" pitchFamily="18" charset="0" panose="02040503050406030204"/>
              </a:rPr>
              <a:t>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2" name="Прямоугольник 31"/>
          <p:cNvSpPr/>
          <p:nvPr/>
        </p:nvSpPr>
        <p:spPr>
          <a:xfrm>
            <a:off x="6546097" y="1801505"/>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1</a:t>
            </a:r>
          </a:p>
        </p:txBody>
      </p:sp>
      <p:sp>
        <p:nvSpPr>
          <p:cNvPr id="33" name="Прямоугольник 32"/>
          <p:cNvSpPr/>
          <p:nvPr/>
        </p:nvSpPr>
        <p:spPr>
          <a:xfrm>
            <a:off x="6546097" y="2481527"/>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a:t>
            </a:r>
            <a:r>
              <a:rPr lang="en-US" sz="1600" dirty="0" smtClean="0">
                <a:solidFill>
                  <a:schemeClr val="tx1"/>
                </a:solidFill>
                <a:latin typeface="Cambria" pitchFamily="18" charset="0" panose="02040503050406030204"/>
                <a:ea typeface="Cambria" pitchFamily="18" charset="0" panose="02040503050406030204"/>
              </a:rPr>
              <a:t>2</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4" name="Прямоугольник 33"/>
          <p:cNvSpPr/>
          <p:nvPr/>
        </p:nvSpPr>
        <p:spPr>
          <a:xfrm>
            <a:off x="6588856" y="4174591"/>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a:t>
            </a:r>
            <a:r>
              <a:rPr lang="en-US" sz="1600" dirty="0" smtClean="0">
                <a:solidFill>
                  <a:schemeClr val="tx1"/>
                </a:solidFill>
                <a:latin typeface="Cambria" pitchFamily="18" charset="0" panose="02040503050406030204"/>
                <a:ea typeface="Cambria" pitchFamily="18" charset="0" panose="02040503050406030204"/>
              </a:rPr>
              <a:t>N</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5" name="Прямоугольник 34"/>
          <p:cNvSpPr/>
          <p:nvPr/>
        </p:nvSpPr>
        <p:spPr>
          <a:xfrm>
            <a:off x="6552572" y="3194876"/>
            <a:ext cx="1035806" cy="796056"/>
          </a:xfrm>
          <a:prstGeom prst="rect">
            <a:avLst/>
          </a:prstGeom>
          <a:solidFill>
            <a:schemeClr val="lt1"/>
          </a:solidFill>
          <a:ln>
            <a:noFill/>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dirty="0" smtClean="0">
                <a:solidFill>
                  <a:schemeClr val="tx1"/>
                </a:solidFill>
                <a:latin typeface="Cambria" pitchFamily="18" charset="0" panose="02040503050406030204"/>
                <a:ea typeface="Cambria" pitchFamily="18" charset="0" panose="02040503050406030204"/>
              </a:rPr>
              <a:t>.</a:t>
            </a:r>
          </a:p>
          <a:p>
            <a:pPr algn="ctr"/>
            <a:r>
              <a:rPr lang="en-US" sz="1600" dirty="0" smtClean="0">
                <a:solidFill>
                  <a:schemeClr val="tx1"/>
                </a:solidFill>
                <a:latin typeface="Cambria" pitchFamily="18" charset="0" panose="02040503050406030204"/>
                <a:ea typeface="Cambria" pitchFamily="18" charset="0" panose="02040503050406030204"/>
              </a:rPr>
              <a:t>.</a:t>
            </a:r>
          </a:p>
          <a:p>
            <a:pPr algn="ctr"/>
            <a:r>
              <a:rPr lang="en-US" sz="1600" dirty="0">
                <a:solidFill>
                  <a:schemeClr val="tx1"/>
                </a:solidFill>
                <a:latin typeface="Cambria" pitchFamily="18" charset="0" panose="02040503050406030204"/>
                <a:ea typeface="Cambria" pitchFamily="18" charset="0" panose="02040503050406030204"/>
              </a:rPr>
              <a:t>.</a:t>
            </a:r>
            <a:endParaRPr lang="en-US" sz="1600" dirty="0" smtClean="0">
              <a:solidFill>
                <a:schemeClr val="tx1"/>
              </a:solidFill>
              <a:latin typeface="Cambria" pitchFamily="18" charset="0" panose="02040503050406030204"/>
              <a:ea typeface="Cambria" pitchFamily="18" charset="0" panose="02040503050406030204"/>
            </a:endParaRPr>
          </a:p>
          <a:p>
            <a:pPr algn="ctr"/>
            <a:endParaRPr lang="ru-RU" sz="1600" dirty="0" smtClean="0">
              <a:solidFill>
                <a:schemeClr val="tx1"/>
              </a:solidFill>
              <a:latin typeface="Cambria" pitchFamily="18" charset="0" panose="02040503050406030204"/>
              <a:ea typeface="Cambria" pitchFamily="18" charset="0" panose="02040503050406030204"/>
            </a:endParaRPr>
          </a:p>
        </p:txBody>
      </p:sp>
      <p:sp>
        <p:nvSpPr>
          <p:cNvPr id="10" name="Правая фигурная скобка 9"/>
          <p:cNvSpPr/>
          <p:nvPr/>
        </p:nvSpPr>
        <p:spPr>
          <a:xfrm>
            <a:off x="5688876" y="2020558"/>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6" name="Правая фигурная скобка 35"/>
          <p:cNvSpPr/>
          <p:nvPr/>
        </p:nvSpPr>
        <p:spPr>
          <a:xfrm>
            <a:off x="7699107" y="1998787"/>
            <a:ext cx="581294" cy="113772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Прямоугольник 10"/>
          <p:cNvSpPr/>
          <p:nvPr/>
        </p:nvSpPr>
        <p:spPr>
          <a:xfrm>
            <a:off x="1578175" y="5066091"/>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В Акте (ф. 0510463) обобщаются результаты инвентаризации, отраженные в инвентаризационных описях, если инвентаризация по группам объектов была проведена </a:t>
            </a:r>
            <a:r>
              <a:rPr lang="ru-RU" sz="2000" b="1" dirty="0">
                <a:solidFill>
                  <a:srgbClr val="FF0000"/>
                </a:solidFill>
                <a:latin typeface="Cambria" pitchFamily="18" charset="0" panose="02040503050406030204"/>
                <a:ea typeface="Cambria" pitchFamily="18" charset="0" panose="02040503050406030204"/>
                <a:cs typeface="Times New Roman" pitchFamily="18" charset="0" panose="02020603050405020304"/>
              </a:rPr>
              <a:t>по одному Решению (ф. 0510439) и по состоянию на одну дату</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a:t>
            </a:r>
          </a:p>
        </p:txBody>
      </p:sp>
      <p:pic>
        <p:nvPicPr>
          <p:cNvPr id="37" name="Рисунок 36"/>
          <p:cNvPicPr>
            <a:picLocks noChangeAspect="1"/>
          </p:cNvPicPr>
          <p:nvPr/>
        </p:nvPicPr>
        <p:blipFill>
          <a:blip r:embed="rId3"/>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9" name="Прямоугольник 38"/>
          <p:cNvSpPr/>
          <p:nvPr/>
        </p:nvSpPr>
        <p:spPr>
          <a:xfrm>
            <a:off x="8562496" y="3392911"/>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itchFamily="18" charset="0" panose="02040503050406030204"/>
                <a:ea typeface="Cambria" pitchFamily="18" charset="0" panose="02040503050406030204"/>
              </a:rPr>
              <a:t>Акт о результатах </a:t>
            </a:r>
            <a:r>
              <a:rPr lang="ru-RU" sz="1600" b="1" dirty="0" smtClean="0">
                <a:solidFill>
                  <a:schemeClr val="tx1"/>
                </a:solidFill>
                <a:latin typeface="Cambria" pitchFamily="18" charset="0" panose="02040503050406030204"/>
                <a:ea typeface="Cambria" pitchFamily="18" charset="0" panose="02040503050406030204"/>
              </a:rPr>
              <a:t>инвентаризации (</a:t>
            </a:r>
            <a:r>
              <a:rPr lang="ru-RU" sz="1600" b="1" dirty="0">
                <a:solidFill>
                  <a:schemeClr val="tx1"/>
                </a:solidFill>
                <a:latin typeface="Cambria" pitchFamily="18" charset="0" panose="02040503050406030204"/>
                <a:ea typeface="Cambria" pitchFamily="18" charset="0" panose="02040503050406030204"/>
              </a:rPr>
              <a:t>ф</a:t>
            </a:r>
            <a:r>
              <a:rPr lang="ru-RU" sz="1600" b="1" dirty="0" smtClean="0">
                <a:solidFill>
                  <a:schemeClr val="tx1"/>
                </a:solidFill>
                <a:latin typeface="Cambria" pitchFamily="18" charset="0" panose="02040503050406030204"/>
                <a:ea typeface="Cambria" pitchFamily="18" charset="0" panose="02040503050406030204"/>
              </a:rPr>
              <a:t>. 0510463) </a:t>
            </a:r>
            <a:r>
              <a:rPr lang="ru-RU" sz="1600" b="1" dirty="0">
                <a:solidFill>
                  <a:schemeClr val="tx1"/>
                </a:solidFill>
                <a:latin typeface="Cambria" pitchFamily="18" charset="0" panose="02040503050406030204"/>
                <a:ea typeface="Cambria" pitchFamily="18" charset="0" panose="02040503050406030204"/>
              </a:rPr>
              <a:t>№ </a:t>
            </a:r>
            <a:r>
              <a:rPr lang="ru-RU" sz="1600" b="1" dirty="0" smtClean="0">
                <a:solidFill>
                  <a:schemeClr val="tx1"/>
                </a:solidFill>
                <a:latin typeface="Cambria" pitchFamily="18" charset="0" panose="02040503050406030204"/>
                <a:ea typeface="Cambria" pitchFamily="18" charset="0" panose="02040503050406030204"/>
              </a:rPr>
              <a:t>0000-000002 от </a:t>
            </a:r>
            <a:r>
              <a:rPr lang="ru-RU" sz="1600" b="1" dirty="0" smtClean="0">
                <a:solidFill>
                  <a:srgbClr val="FF0000"/>
                </a:solidFill>
                <a:latin typeface="Cambria" pitchFamily="18" charset="0" panose="02040503050406030204"/>
                <a:ea typeface="Cambria" pitchFamily="18" charset="0" panose="02040503050406030204"/>
              </a:rPr>
              <a:t>16.12.2023</a:t>
            </a:r>
            <a:r>
              <a:rPr lang="ru-RU" sz="1600" b="1" dirty="0" smtClean="0">
                <a:solidFill>
                  <a:schemeClr val="tx1"/>
                </a:solidFill>
                <a:latin typeface="Cambria" pitchFamily="18" charset="0" panose="02040503050406030204"/>
                <a:ea typeface="Cambria" pitchFamily="18" charset="0" panose="02040503050406030204"/>
              </a:rPr>
              <a:t>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0" name="Правая фигурная скобка 39"/>
          <p:cNvSpPr/>
          <p:nvPr/>
        </p:nvSpPr>
        <p:spPr>
          <a:xfrm>
            <a:off x="7749909" y="3515527"/>
            <a:ext cx="581294" cy="113772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nvGrpSpPr>
          <p:cNvPr id="41" name="Группа 40"/>
          <p:cNvGrpSpPr/>
          <p:nvPr/>
        </p:nvGrpSpPr>
        <p:grpSpPr>
          <a:xfrm>
            <a:off x="94919" y="77607"/>
            <a:ext cx="2281366" cy="749490"/>
            <a:chOff x="69947" y="50611"/>
            <a:chExt cx="2557465" cy="838389"/>
          </a:xfrm>
        </p:grpSpPr>
        <p:pic>
          <p:nvPicPr>
            <p:cNvPr id="42" name="Рисунок 41"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43" name="Рисунок 42"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Организационные рекомендации при оформлении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Решение о проведении инвентаризации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(ф. 0510439)»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83" y="91826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20.11.2023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a:t>
            </a:r>
            <a:r>
              <a:rPr lang="ru-RU" sz="1600" dirty="0" smtClean="0">
                <a:solidFill>
                  <a:schemeClr val="tx1"/>
                </a:solidFill>
                <a:latin typeface="Cambria" pitchFamily="18" charset="0" panose="02040503050406030204"/>
                <a:ea typeface="Cambria" pitchFamily="18" charset="0" panose="02040503050406030204"/>
              </a:rPr>
              <a:t>01.10.2023</a:t>
            </a:r>
            <a:endParaRPr lang="ru-RU" sz="1600" dirty="0">
              <a:solidFill>
                <a:schemeClr val="tx1"/>
              </a:solidFill>
              <a:latin typeface="Cambria" pitchFamily="18" charset="0" panose="02040503050406030204"/>
              <a:ea typeface="Cambria" pitchFamily="18" charset="0" panose="02040503050406030204"/>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a:t>
            </a:r>
            <a:r>
              <a:rPr lang="ru-RU" sz="1600" dirty="0" smtClean="0">
                <a:solidFill>
                  <a:schemeClr val="tx1"/>
                </a:solidFill>
                <a:latin typeface="Cambria" pitchFamily="18" charset="0" panose="02040503050406030204"/>
                <a:ea typeface="Cambria" pitchFamily="18" charset="0" panose="02040503050406030204"/>
              </a:rPr>
              <a:t>01.10.2023</a:t>
            </a:r>
            <a:endParaRPr lang="ru-RU" sz="1600" dirty="0">
              <a:solidFill>
                <a:schemeClr val="tx1"/>
              </a:solidFill>
              <a:latin typeface="Cambria" pitchFamily="18" charset="0" panose="02040503050406030204"/>
              <a:ea typeface="Cambria" pitchFamily="18" charset="0" panose="02040503050406030204"/>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11" name="Прямоугольник 10"/>
          <p:cNvSpPr/>
          <p:nvPr/>
        </p:nvSpPr>
        <p:spPr>
          <a:xfrm>
            <a:off x="1788694" y="5120642"/>
            <a:ext cx="4031536"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Внесение изменений в Решение (ф. 0510439) допускается </a:t>
            </a:r>
            <a:r>
              <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rPr>
              <a:t>до начала проведения</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 субъектом учета </a:t>
            </a:r>
            <a:r>
              <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rPr>
              <a:t>инвентаризации</a:t>
            </a:r>
          </a:p>
        </p:txBody>
      </p:sp>
      <p:pic>
        <p:nvPicPr>
          <p:cNvPr id="37" name="Рисунок 36"/>
          <p:cNvPicPr>
            <a:picLocks noChangeAspect="1"/>
          </p:cNvPicPr>
          <p:nvPr/>
        </p:nvPicPr>
        <p:blipFill>
          <a:blip r:embed="rId3"/>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1" name="Прямоугольник 40"/>
          <p:cNvSpPr/>
          <p:nvPr/>
        </p:nvSpPr>
        <p:spPr>
          <a:xfrm>
            <a:off x="6590066" y="1074400"/>
            <a:ext cx="5485102"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2" name="Прямоугольник 41"/>
          <p:cNvSpPr/>
          <p:nvPr/>
        </p:nvSpPr>
        <p:spPr>
          <a:xfrm>
            <a:off x="6747908" y="2482450"/>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3" name="Прямоугольник 42"/>
          <p:cNvSpPr/>
          <p:nvPr/>
        </p:nvSpPr>
        <p:spPr>
          <a:xfrm>
            <a:off x="10284829" y="2482450"/>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01.10.2023 по 01.12.2023</a:t>
            </a:r>
          </a:p>
        </p:txBody>
      </p:sp>
      <p:sp>
        <p:nvSpPr>
          <p:cNvPr id="44" name="Прямоугольник 43"/>
          <p:cNvSpPr/>
          <p:nvPr/>
        </p:nvSpPr>
        <p:spPr>
          <a:xfrm>
            <a:off x="8783689" y="2482450"/>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45" name="Прямоугольник 44"/>
          <p:cNvSpPr/>
          <p:nvPr/>
        </p:nvSpPr>
        <p:spPr>
          <a:xfrm>
            <a:off x="6748419" y="182461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46" name="Прямоугольник 45"/>
          <p:cNvSpPr/>
          <p:nvPr/>
        </p:nvSpPr>
        <p:spPr>
          <a:xfrm>
            <a:off x="10285340" y="182461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47" name="Прямоугольник 46"/>
          <p:cNvSpPr/>
          <p:nvPr/>
        </p:nvSpPr>
        <p:spPr>
          <a:xfrm>
            <a:off x="8784200" y="182461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48" name="Прямоугольник 47"/>
          <p:cNvSpPr/>
          <p:nvPr/>
        </p:nvSpPr>
        <p:spPr>
          <a:xfrm>
            <a:off x="6553780" y="3244281"/>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00РП-000002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9" name="Прямоугольник 48"/>
          <p:cNvSpPr/>
          <p:nvPr/>
        </p:nvSpPr>
        <p:spPr>
          <a:xfrm>
            <a:off x="6712134" y="397998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50" name="Прямоугольник 49"/>
          <p:cNvSpPr/>
          <p:nvPr/>
        </p:nvSpPr>
        <p:spPr>
          <a:xfrm>
            <a:off x="10249055" y="397998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51" name="Прямоугольник 50"/>
          <p:cNvSpPr/>
          <p:nvPr/>
        </p:nvSpPr>
        <p:spPr>
          <a:xfrm>
            <a:off x="8747915" y="397998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52" name="Прямоугольник 51"/>
          <p:cNvSpPr/>
          <p:nvPr/>
        </p:nvSpPr>
        <p:spPr>
          <a:xfrm>
            <a:off x="6718878" y="4649492"/>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53" name="Прямоугольник 52"/>
          <p:cNvSpPr/>
          <p:nvPr/>
        </p:nvSpPr>
        <p:spPr>
          <a:xfrm>
            <a:off x="10255799" y="4649492"/>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15.11.2023 по 05.12.2023</a:t>
            </a:r>
          </a:p>
        </p:txBody>
      </p:sp>
      <p:sp>
        <p:nvSpPr>
          <p:cNvPr id="54" name="Прямоугольник 53"/>
          <p:cNvSpPr/>
          <p:nvPr/>
        </p:nvSpPr>
        <p:spPr>
          <a:xfrm>
            <a:off x="6751533" y="615244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55" name="Прямоугольник 54"/>
          <p:cNvSpPr/>
          <p:nvPr/>
        </p:nvSpPr>
        <p:spPr>
          <a:xfrm>
            <a:off x="10288454" y="615244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itchFamily="18" charset="0" panose="02040503050406030204"/>
                <a:ea typeface="Cambria" pitchFamily="18" charset="0" panose="02040503050406030204"/>
              </a:rPr>
              <a:t>С 20.11.2023 по 15.12.2023</a:t>
            </a:r>
          </a:p>
        </p:txBody>
      </p:sp>
      <p:sp>
        <p:nvSpPr>
          <p:cNvPr id="56" name="Прямоугольник 55"/>
          <p:cNvSpPr/>
          <p:nvPr/>
        </p:nvSpPr>
        <p:spPr>
          <a:xfrm>
            <a:off x="8754659" y="4649492"/>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a:t>
            </a:r>
            <a:r>
              <a:rPr lang="ru-RU" sz="1600" dirty="0" smtClean="0">
                <a:solidFill>
                  <a:schemeClr val="tx1"/>
                </a:solidFill>
                <a:latin typeface="Cambria" pitchFamily="18" charset="0" panose="02040503050406030204"/>
                <a:ea typeface="Cambria" pitchFamily="18" charset="0" panose="02040503050406030204"/>
              </a:rPr>
              <a:t>01.10.2023</a:t>
            </a:r>
            <a:endParaRPr lang="ru-RU" sz="1600" dirty="0">
              <a:solidFill>
                <a:schemeClr val="tx1"/>
              </a:solidFill>
              <a:latin typeface="Cambria" pitchFamily="18" charset="0" panose="02040503050406030204"/>
              <a:ea typeface="Cambria" pitchFamily="18" charset="0" panose="02040503050406030204"/>
            </a:endParaRPr>
          </a:p>
        </p:txBody>
      </p:sp>
      <p:sp>
        <p:nvSpPr>
          <p:cNvPr id="62" name="Прямоугольник 61"/>
          <p:cNvSpPr/>
          <p:nvPr/>
        </p:nvSpPr>
        <p:spPr>
          <a:xfrm>
            <a:off x="8787312" y="615244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На </a:t>
            </a:r>
            <a:r>
              <a:rPr lang="ru-RU" sz="1600" dirty="0" smtClean="0">
                <a:solidFill>
                  <a:schemeClr val="tx1"/>
                </a:solidFill>
                <a:latin typeface="Cambria" pitchFamily="18" charset="0" panose="02040503050406030204"/>
                <a:ea typeface="Cambria" pitchFamily="18" charset="0" panose="02040503050406030204"/>
              </a:rPr>
              <a:t>01.10.2023</a:t>
            </a:r>
            <a:endParaRPr lang="ru-RU" sz="1600" dirty="0">
              <a:solidFill>
                <a:schemeClr val="tx1"/>
              </a:solidFill>
              <a:latin typeface="Cambria" pitchFamily="18" charset="0" panose="02040503050406030204"/>
              <a:ea typeface="Cambria" pitchFamily="18" charset="0" panose="02040503050406030204"/>
            </a:endParaRPr>
          </a:p>
        </p:txBody>
      </p:sp>
      <p:sp>
        <p:nvSpPr>
          <p:cNvPr id="2" name="Равно 1"/>
          <p:cNvSpPr/>
          <p:nvPr/>
        </p:nvSpPr>
        <p:spPr>
          <a:xfrm>
            <a:off x="5410278" y="3571473"/>
            <a:ext cx="1102572" cy="66073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3" name="Прямоугольник 62"/>
          <p:cNvSpPr/>
          <p:nvPr/>
        </p:nvSpPr>
        <p:spPr>
          <a:xfrm>
            <a:off x="6677154" y="5428678"/>
            <a:ext cx="5398014"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00РП-000003 </a:t>
            </a:r>
            <a:r>
              <a:rPr lang="ru-RU" sz="1600" b="1" dirty="0" smtClean="0">
                <a:solidFill>
                  <a:schemeClr val="tx1"/>
                </a:solidFill>
                <a:latin typeface="Cambria" pitchFamily="18" charset="0" panose="02040503050406030204"/>
                <a:ea typeface="Cambria" pitchFamily="18" charset="0" panose="02040503050406030204"/>
              </a:rPr>
              <a:t>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grpSp>
        <p:nvGrpSpPr>
          <p:cNvPr id="57" name="Группа 56"/>
          <p:cNvGrpSpPr/>
          <p:nvPr/>
        </p:nvGrpSpPr>
        <p:grpSpPr>
          <a:xfrm>
            <a:off x="94919" y="76519"/>
            <a:ext cx="2281366" cy="749490"/>
            <a:chOff x="69947" y="50611"/>
            <a:chExt cx="2557465" cy="838389"/>
          </a:xfrm>
        </p:grpSpPr>
        <p:pic>
          <p:nvPicPr>
            <p:cNvPr id="58" name="Рисунок 57"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59" name="Рисунок 58"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Организационные рекомендации при оформлении «</a:t>
            </a:r>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Решение о проведении инвентаризации </a:t>
            </a:r>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(ф. 0510439)»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a:cxnSpLocks/>
          </p:cNvCxnSpPr>
          <p:nvPr/>
        </p:nvCxnSpPr>
        <p:spPr>
          <a:xfrm>
            <a:off x="0" y="917716"/>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a:t>
            </a:r>
            <a:r>
              <a:rPr lang="ru-RU" sz="1600" dirty="0">
                <a:solidFill>
                  <a:schemeClr val="tx1"/>
                </a:solidFill>
                <a:latin typeface="Cambria" pitchFamily="18" charset="0" panose="02040503050406030204"/>
                <a:ea typeface="Cambria" pitchFamily="18" charset="0" panose="02040503050406030204"/>
              </a:rPr>
              <a:t>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11" name="Прямоугольник 10"/>
          <p:cNvSpPr/>
          <p:nvPr/>
        </p:nvSpPr>
        <p:spPr>
          <a:xfrm>
            <a:off x="1788694" y="5120642"/>
            <a:ext cx="4031536"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Внесение изменений в Решение (ф. 0510439) допускается </a:t>
            </a:r>
            <a:r>
              <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rPr>
              <a:t>до начала проведения</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 субъектом учета </a:t>
            </a:r>
            <a:r>
              <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rPr>
              <a:t>инвентаризации</a:t>
            </a:r>
          </a:p>
        </p:txBody>
      </p:sp>
      <p:pic>
        <p:nvPicPr>
          <p:cNvPr id="37" name="Рисунок 36"/>
          <p:cNvPicPr>
            <a:picLocks noChangeAspect="1"/>
          </p:cNvPicPr>
          <p:nvPr/>
        </p:nvPicPr>
        <p:blipFill>
          <a:blip r:embed="rId3"/>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1" name="Прямоугольник 40"/>
          <p:cNvSpPr/>
          <p:nvPr/>
        </p:nvSpPr>
        <p:spPr>
          <a:xfrm>
            <a:off x="6590065" y="1277596"/>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2" name="Прямоугольник 41"/>
          <p:cNvSpPr/>
          <p:nvPr/>
        </p:nvSpPr>
        <p:spPr>
          <a:xfrm>
            <a:off x="6747908" y="2671132"/>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3" name="Прямоугольник 42"/>
          <p:cNvSpPr/>
          <p:nvPr/>
        </p:nvSpPr>
        <p:spPr>
          <a:xfrm>
            <a:off x="10284829" y="2671132"/>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01.10.2023 по 01.12.2023</a:t>
            </a:r>
          </a:p>
        </p:txBody>
      </p:sp>
      <p:sp>
        <p:nvSpPr>
          <p:cNvPr id="44" name="Прямоугольник 43"/>
          <p:cNvSpPr/>
          <p:nvPr/>
        </p:nvSpPr>
        <p:spPr>
          <a:xfrm>
            <a:off x="8783689" y="2671132"/>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На 01.10.2023</a:t>
            </a:r>
          </a:p>
        </p:txBody>
      </p:sp>
      <p:sp>
        <p:nvSpPr>
          <p:cNvPr id="45" name="Прямоугольник 44"/>
          <p:cNvSpPr/>
          <p:nvPr/>
        </p:nvSpPr>
        <p:spPr>
          <a:xfrm>
            <a:off x="6748419" y="201330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46" name="Прямоугольник 45"/>
          <p:cNvSpPr/>
          <p:nvPr/>
        </p:nvSpPr>
        <p:spPr>
          <a:xfrm>
            <a:off x="10285340" y="201330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47" name="Прямоугольник 46"/>
          <p:cNvSpPr/>
          <p:nvPr/>
        </p:nvSpPr>
        <p:spPr>
          <a:xfrm>
            <a:off x="8784200" y="201330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48" name="Прямоугольник 47"/>
          <p:cNvSpPr/>
          <p:nvPr/>
        </p:nvSpPr>
        <p:spPr>
          <a:xfrm>
            <a:off x="6553780" y="3636168"/>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00РП-000002 от </a:t>
            </a:r>
            <a:r>
              <a:rPr lang="ru-RU" sz="1600" b="1" dirty="0" smtClean="0">
                <a:solidFill>
                  <a:schemeClr val="tx1"/>
                </a:solidFill>
                <a:latin typeface="Cambria" pitchFamily="18" charset="0" panose="02040503050406030204"/>
                <a:ea typeface="Cambria" pitchFamily="18" charset="0" panose="02040503050406030204"/>
              </a:rPr>
              <a:t>20.09.2023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9" name="Прямоугольник 48"/>
          <p:cNvSpPr/>
          <p:nvPr/>
        </p:nvSpPr>
        <p:spPr>
          <a:xfrm>
            <a:off x="6712134" y="4371873"/>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50" name="Прямоугольник 49"/>
          <p:cNvSpPr/>
          <p:nvPr/>
        </p:nvSpPr>
        <p:spPr>
          <a:xfrm>
            <a:off x="10249055" y="4371873"/>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Срок проведения </a:t>
            </a:r>
          </a:p>
        </p:txBody>
      </p:sp>
      <p:sp>
        <p:nvSpPr>
          <p:cNvPr id="51" name="Прямоугольник 50"/>
          <p:cNvSpPr/>
          <p:nvPr/>
        </p:nvSpPr>
        <p:spPr>
          <a:xfrm>
            <a:off x="8747915" y="4371873"/>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Дата по состоянию на</a:t>
            </a:r>
          </a:p>
        </p:txBody>
      </p:sp>
      <p:sp>
        <p:nvSpPr>
          <p:cNvPr id="52" name="Прямоугольник 51"/>
          <p:cNvSpPr/>
          <p:nvPr/>
        </p:nvSpPr>
        <p:spPr>
          <a:xfrm>
            <a:off x="6718878" y="504137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Нематериальные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53" name="Прямоугольник 52"/>
          <p:cNvSpPr/>
          <p:nvPr/>
        </p:nvSpPr>
        <p:spPr>
          <a:xfrm>
            <a:off x="10255799" y="504137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05.12.2023</a:t>
            </a:r>
          </a:p>
        </p:txBody>
      </p:sp>
      <p:sp>
        <p:nvSpPr>
          <p:cNvPr id="54" name="Прямоугольник 53"/>
          <p:cNvSpPr/>
          <p:nvPr/>
        </p:nvSpPr>
        <p:spPr>
          <a:xfrm>
            <a:off x="6718878" y="570177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Непроизведенные активы</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55" name="Прямоугольник 54"/>
          <p:cNvSpPr/>
          <p:nvPr/>
        </p:nvSpPr>
        <p:spPr>
          <a:xfrm>
            <a:off x="10255799" y="570177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С 15.11.2023 по 15.12.2023</a:t>
            </a:r>
          </a:p>
        </p:txBody>
      </p:sp>
      <p:sp>
        <p:nvSpPr>
          <p:cNvPr id="56" name="Прямоугольник 55"/>
          <p:cNvSpPr/>
          <p:nvPr/>
        </p:nvSpPr>
        <p:spPr>
          <a:xfrm>
            <a:off x="8754659" y="504137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62" name="Прямоугольник 61"/>
          <p:cNvSpPr/>
          <p:nvPr/>
        </p:nvSpPr>
        <p:spPr>
          <a:xfrm>
            <a:off x="8754657" y="568726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itchFamily="18" charset="0" panose="02040503050406030204"/>
                <a:ea typeface="Cambria" pitchFamily="18" charset="0" panose="02040503050406030204"/>
              </a:rPr>
              <a:t>На</a:t>
            </a:r>
            <a:r>
              <a:rPr lang="ru-RU" sz="1600" dirty="0">
                <a:solidFill>
                  <a:schemeClr val="tx1"/>
                </a:solidFill>
                <a:latin typeface="Cambria" pitchFamily="18" charset="0" panose="02040503050406030204"/>
                <a:ea typeface="Cambria" pitchFamily="18" charset="0" panose="02040503050406030204"/>
              </a:rPr>
              <a:t> </a:t>
            </a:r>
            <a:r>
              <a:rPr lang="ru-RU" sz="1600" dirty="0" smtClean="0">
                <a:solidFill>
                  <a:srgbClr val="FF0000"/>
                </a:solidFill>
                <a:latin typeface="Cambria" pitchFamily="18" charset="0" panose="02040503050406030204"/>
                <a:ea typeface="Cambria" pitchFamily="18" charset="0" panose="02040503050406030204"/>
              </a:rPr>
              <a:t>01.11.2023</a:t>
            </a:r>
            <a:endParaRPr lang="ru-RU" sz="1600" dirty="0">
              <a:solidFill>
                <a:srgbClr val="FF0000"/>
              </a:solidFill>
              <a:latin typeface="Cambria" pitchFamily="18" charset="0" panose="02040503050406030204"/>
              <a:ea typeface="Cambria" pitchFamily="18" charset="0" panose="02040503050406030204"/>
            </a:endParaRPr>
          </a:p>
        </p:txBody>
      </p:sp>
      <p:sp>
        <p:nvSpPr>
          <p:cNvPr id="2" name="Равно 1"/>
          <p:cNvSpPr/>
          <p:nvPr/>
        </p:nvSpPr>
        <p:spPr>
          <a:xfrm>
            <a:off x="5572764" y="2975429"/>
            <a:ext cx="1102572" cy="66073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nvGrpSpPr>
          <p:cNvPr id="57" name="Группа 56"/>
          <p:cNvGrpSpPr/>
          <p:nvPr/>
        </p:nvGrpSpPr>
        <p:grpSpPr>
          <a:xfrm>
            <a:off x="94919" y="80329"/>
            <a:ext cx="2281366" cy="749490"/>
            <a:chOff x="69947" y="50611"/>
            <a:chExt cx="2557465" cy="838389"/>
          </a:xfrm>
        </p:grpSpPr>
        <p:pic>
          <p:nvPicPr>
            <p:cNvPr id="58" name="Рисунок 57"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59" name="Рисунок 58"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5" name="Прямоугольник 14"/>
          <p:cNvSpPr/>
          <p:nvPr/>
        </p:nvSpPr>
        <p:spPr>
          <a:xfrm>
            <a:off x="9346546" y="2785969"/>
            <a:ext cx="2624836" cy="3188111"/>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Выноска со стрелкой вправо 44"/>
          <p:cNvSpPr/>
          <p:nvPr/>
        </p:nvSpPr>
        <p:spPr>
          <a:xfrm>
            <a:off x="6561263" y="2785969"/>
            <a:ext cx="2785283" cy="3077802"/>
          </a:xfrm>
          <a:prstGeom prst="rightArrowCallout">
            <a:avLst>
              <a:gd name="adj1" fmla="val 19567"/>
              <a:gd name="adj2" fmla="val 25000"/>
              <a:gd name="adj3" fmla="val 12457"/>
              <a:gd name="adj4" fmla="val 8393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Выноска со стрелкой вправо 13"/>
          <p:cNvSpPr/>
          <p:nvPr/>
        </p:nvSpPr>
        <p:spPr>
          <a:xfrm>
            <a:off x="136770" y="2785969"/>
            <a:ext cx="6533843" cy="3077802"/>
          </a:xfrm>
          <a:prstGeom prst="rightArrowCallout">
            <a:avLst>
              <a:gd name="adj1" fmla="val 25000"/>
              <a:gd name="adj2" fmla="val 25000"/>
              <a:gd name="adj3" fmla="val 12966"/>
              <a:gd name="adj4" fmla="val 9065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Особенности формирования проектов инвентаризационных описей</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7229" y="92097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1" name="Прямоугольник 40"/>
          <p:cNvSpPr/>
          <p:nvPr/>
        </p:nvSpPr>
        <p:spPr>
          <a:xfrm>
            <a:off x="1266118" y="1032838"/>
            <a:ext cx="10319658" cy="16087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Если в Решении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(ф.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0510439</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указана группа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объектов учета и код счета бухгалтерского учета в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структуре 0</a:t>
            </a:r>
            <a:r>
              <a:rPr lang="en-US"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en-US"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XXX </a:t>
            </a:r>
            <a:r>
              <a:rPr lang="en-US"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XX 000</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 номер счета синтетического учета), </a:t>
            </a:r>
            <a:r>
              <a:rPr lang="ru-RU" sz="2000" b="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rPr>
              <a:t>без</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детализации группы и вида ( например 0 101 00 000), то проект описи по каждому счету с детализацией по группе и виду, на котором есть остатки на дату, по состоянию на которую проводится инвентаризация</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42" name="Рисунок 41"/>
          <p:cNvPicPr>
            <a:picLocks noChangeAspect="1"/>
          </p:cNvPicPr>
          <p:nvPr/>
        </p:nvPicPr>
        <p:blipFill>
          <a:blip r:embed="rId3"/>
          <a:stretch/>
        </p:blipFill>
        <p:spPr>
          <a:xfrm>
            <a:off x="658836" y="1736959"/>
            <a:ext cx="525826" cy="472481"/>
          </a:xfrm>
          <a:prstGeom prst="rect">
            <a:avLst/>
          </a:prstGeom>
        </p:spPr>
      </p:pic>
      <p:sp>
        <p:nvSpPr>
          <p:cNvPr id="25" name="Прямоугольник 24"/>
          <p:cNvSpPr/>
          <p:nvPr/>
        </p:nvSpPr>
        <p:spPr>
          <a:xfrm>
            <a:off x="381581" y="3296580"/>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29.09.2023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6" name="Прямоугольник 25"/>
          <p:cNvSpPr/>
          <p:nvPr/>
        </p:nvSpPr>
        <p:spPr>
          <a:xfrm>
            <a:off x="539424" y="469011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27" name="Прямоугольник 26"/>
          <p:cNvSpPr/>
          <p:nvPr/>
        </p:nvSpPr>
        <p:spPr>
          <a:xfrm>
            <a:off x="4076345" y="469011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Иванов И.И.</a:t>
            </a:r>
          </a:p>
        </p:txBody>
      </p:sp>
      <p:sp>
        <p:nvSpPr>
          <p:cNvPr id="28" name="Прямоугольник 27"/>
          <p:cNvSpPr/>
          <p:nvPr/>
        </p:nvSpPr>
        <p:spPr>
          <a:xfrm>
            <a:off x="2575205" y="469011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0 101 00 000</a:t>
            </a:r>
          </a:p>
        </p:txBody>
      </p:sp>
      <p:sp>
        <p:nvSpPr>
          <p:cNvPr id="29" name="Прямоугольник 28"/>
          <p:cNvSpPr/>
          <p:nvPr/>
        </p:nvSpPr>
        <p:spPr>
          <a:xfrm>
            <a:off x="539935" y="4032285"/>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30" name="Прямоугольник 29"/>
          <p:cNvSpPr/>
          <p:nvPr/>
        </p:nvSpPr>
        <p:spPr>
          <a:xfrm>
            <a:off x="4076856" y="403228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ОЛ</a:t>
            </a:r>
          </a:p>
        </p:txBody>
      </p:sp>
      <p:sp>
        <p:nvSpPr>
          <p:cNvPr id="31" name="Прямоугольник 30"/>
          <p:cNvSpPr/>
          <p:nvPr/>
        </p:nvSpPr>
        <p:spPr>
          <a:xfrm>
            <a:off x="2575716" y="403228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Номер счета</a:t>
            </a:r>
          </a:p>
        </p:txBody>
      </p:sp>
      <p:sp>
        <p:nvSpPr>
          <p:cNvPr id="32" name="Прямоугольник 31"/>
          <p:cNvSpPr/>
          <p:nvPr/>
        </p:nvSpPr>
        <p:spPr>
          <a:xfrm>
            <a:off x="6958623" y="371159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0 101 11 000</a:t>
            </a:r>
          </a:p>
        </p:txBody>
      </p:sp>
      <p:sp>
        <p:nvSpPr>
          <p:cNvPr id="33" name="Прямоугольник 32"/>
          <p:cNvSpPr/>
          <p:nvPr/>
        </p:nvSpPr>
        <p:spPr>
          <a:xfrm>
            <a:off x="6958623" y="436657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0 101 12 000</a:t>
            </a:r>
          </a:p>
        </p:txBody>
      </p:sp>
      <p:sp>
        <p:nvSpPr>
          <p:cNvPr id="34" name="Прямоугольник 33"/>
          <p:cNvSpPr/>
          <p:nvPr/>
        </p:nvSpPr>
        <p:spPr>
          <a:xfrm>
            <a:off x="6958623" y="502567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0 101 34 000</a:t>
            </a:r>
          </a:p>
        </p:txBody>
      </p:sp>
      <p:sp>
        <p:nvSpPr>
          <p:cNvPr id="35" name="Прямоугольник 34"/>
          <p:cNvSpPr/>
          <p:nvPr/>
        </p:nvSpPr>
        <p:spPr>
          <a:xfrm>
            <a:off x="6728669" y="2969090"/>
            <a:ext cx="2081501"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Остаток по следующим счетам  не равен 0</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36" name="Прямоугольник 35"/>
          <p:cNvSpPr/>
          <p:nvPr/>
        </p:nvSpPr>
        <p:spPr>
          <a:xfrm>
            <a:off x="9599749" y="3711594"/>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И.О1  по </a:t>
            </a:r>
            <a:r>
              <a:rPr lang="ru-RU" sz="1600" dirty="0">
                <a:solidFill>
                  <a:schemeClr val="tx1"/>
                </a:solidFill>
                <a:latin typeface="Cambria" pitchFamily="18" charset="0" panose="02040503050406030204"/>
                <a:ea typeface="Cambria" pitchFamily="18" charset="0" panose="02040503050406030204"/>
              </a:rPr>
              <a:t>счету 101.11, ОЛ - Иванов И.И</a:t>
            </a:r>
            <a:r>
              <a:rPr lang="ru-RU" sz="1600" dirty="0" smtClean="0">
                <a:solidFill>
                  <a:schemeClr val="tx1"/>
                </a:solidFill>
                <a:latin typeface="Cambria" pitchFamily="18" charset="0" panose="02040503050406030204"/>
                <a:ea typeface="Cambria" pitchFamily="18" charset="0" panose="02040503050406030204"/>
              </a:rPr>
              <a:t>.</a:t>
            </a:r>
            <a:endParaRPr lang="ru-RU" sz="1600" dirty="0">
              <a:solidFill>
                <a:schemeClr val="tx1"/>
              </a:solidFill>
              <a:latin typeface="Cambria" pitchFamily="18" charset="0" panose="02040503050406030204"/>
              <a:ea typeface="Cambria" pitchFamily="18" charset="0" panose="02040503050406030204"/>
            </a:endParaRPr>
          </a:p>
        </p:txBody>
      </p:sp>
      <p:sp>
        <p:nvSpPr>
          <p:cNvPr id="37" name="Прямоугольник 36"/>
          <p:cNvSpPr/>
          <p:nvPr/>
        </p:nvSpPr>
        <p:spPr>
          <a:xfrm>
            <a:off x="9599749" y="4366575"/>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И.О2 </a:t>
            </a:r>
            <a:r>
              <a:rPr lang="ru-RU" sz="1600" dirty="0">
                <a:solidFill>
                  <a:schemeClr val="tx1"/>
                </a:solidFill>
                <a:latin typeface="Cambria" pitchFamily="18" charset="0" panose="02040503050406030204"/>
                <a:ea typeface="Cambria" pitchFamily="18" charset="0" panose="02040503050406030204"/>
              </a:rPr>
              <a:t>по счету </a:t>
            </a:r>
            <a:r>
              <a:rPr lang="ru-RU" sz="1600" dirty="0" smtClean="0">
                <a:solidFill>
                  <a:schemeClr val="tx1"/>
                </a:solidFill>
                <a:latin typeface="Cambria" pitchFamily="18" charset="0" panose="02040503050406030204"/>
                <a:ea typeface="Cambria" pitchFamily="18" charset="0" panose="02040503050406030204"/>
              </a:rPr>
              <a:t>101.12, </a:t>
            </a:r>
            <a:r>
              <a:rPr lang="ru-RU" sz="1600" dirty="0">
                <a:solidFill>
                  <a:schemeClr val="tx1"/>
                </a:solidFill>
                <a:latin typeface="Cambria" pitchFamily="18" charset="0" panose="02040503050406030204"/>
                <a:ea typeface="Cambria" pitchFamily="18" charset="0" panose="02040503050406030204"/>
              </a:rPr>
              <a:t>ОЛ - Иванов И.И.</a:t>
            </a:r>
          </a:p>
        </p:txBody>
      </p:sp>
      <p:sp>
        <p:nvSpPr>
          <p:cNvPr id="38" name="Прямоугольник 37"/>
          <p:cNvSpPr/>
          <p:nvPr/>
        </p:nvSpPr>
        <p:spPr>
          <a:xfrm>
            <a:off x="9599749" y="5025670"/>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3 </a:t>
            </a:r>
            <a:r>
              <a:rPr lang="ru-RU" sz="1600" dirty="0">
                <a:solidFill>
                  <a:schemeClr val="tx1"/>
                </a:solidFill>
                <a:latin typeface="Cambria" pitchFamily="18" charset="0" panose="02040503050406030204"/>
                <a:ea typeface="Cambria" pitchFamily="18" charset="0" panose="02040503050406030204"/>
              </a:rPr>
              <a:t>по счету </a:t>
            </a:r>
            <a:r>
              <a:rPr lang="ru-RU" sz="1600" dirty="0" smtClean="0">
                <a:solidFill>
                  <a:schemeClr val="tx1"/>
                </a:solidFill>
                <a:latin typeface="Cambria" pitchFamily="18" charset="0" panose="02040503050406030204"/>
                <a:ea typeface="Cambria" pitchFamily="18" charset="0" panose="02040503050406030204"/>
              </a:rPr>
              <a:t>101.14, </a:t>
            </a:r>
            <a:r>
              <a:rPr lang="ru-RU" sz="1600" dirty="0">
                <a:solidFill>
                  <a:schemeClr val="tx1"/>
                </a:solidFill>
                <a:latin typeface="Cambria" pitchFamily="18" charset="0" panose="02040503050406030204"/>
                <a:ea typeface="Cambria" pitchFamily="18" charset="0" panose="02040503050406030204"/>
              </a:rPr>
              <a:t>ОЛ - Иванов И.И</a:t>
            </a:r>
            <a:r>
              <a:rPr lang="ru-RU" sz="1600" dirty="0" smtClean="0">
                <a:solidFill>
                  <a:schemeClr val="tx1"/>
                </a:solidFill>
                <a:latin typeface="Cambria" pitchFamily="18" charset="0" panose="02040503050406030204"/>
                <a:ea typeface="Cambria" pitchFamily="18" charset="0" panose="02040503050406030204"/>
              </a:rPr>
              <a:t>.</a:t>
            </a:r>
            <a:endParaRPr lang="ru-RU" sz="1600" dirty="0">
              <a:solidFill>
                <a:schemeClr val="tx1"/>
              </a:solidFill>
              <a:latin typeface="Cambria" pitchFamily="18" charset="0" panose="02040503050406030204"/>
              <a:ea typeface="Cambria" pitchFamily="18" charset="0" panose="02040503050406030204"/>
            </a:endParaRPr>
          </a:p>
        </p:txBody>
      </p:sp>
      <p:sp>
        <p:nvSpPr>
          <p:cNvPr id="39" name="Прямоугольник 38"/>
          <p:cNvSpPr/>
          <p:nvPr/>
        </p:nvSpPr>
        <p:spPr>
          <a:xfrm>
            <a:off x="9468465" y="2969089"/>
            <a:ext cx="2380998"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Инвентаризационные описи</a:t>
            </a:r>
            <a:endParaRPr lang="ru-RU" sz="1600" dirty="0" smtClean="0">
              <a:solidFill>
                <a:schemeClr val="tx1"/>
              </a:solidFill>
              <a:latin typeface="Cambria" pitchFamily="18" charset="0" panose="02040503050406030204"/>
              <a:ea typeface="Cambria" pitchFamily="18" charset="0" panose="02040503050406030204"/>
            </a:endParaRPr>
          </a:p>
        </p:txBody>
      </p:sp>
      <p:grpSp>
        <p:nvGrpSpPr>
          <p:cNvPr id="40" name="Группа 39"/>
          <p:cNvGrpSpPr/>
          <p:nvPr/>
        </p:nvGrpSpPr>
        <p:grpSpPr>
          <a:xfrm>
            <a:off x="94919" y="86314"/>
            <a:ext cx="2281366" cy="749490"/>
            <a:chOff x="69947" y="50611"/>
            <a:chExt cx="2557465" cy="838389"/>
          </a:xfrm>
        </p:grpSpPr>
        <p:pic>
          <p:nvPicPr>
            <p:cNvPr id="43" name="Рисунок 42"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44" name="Рисунок 43"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Особенности формирования проектов инвентаризационных описей</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7229"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3" name="Прямоугольник 42"/>
          <p:cNvSpPr/>
          <p:nvPr/>
        </p:nvSpPr>
        <p:spPr>
          <a:xfrm>
            <a:off x="1266118" y="1179929"/>
            <a:ext cx="10319658" cy="16087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Если в Решении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(ф.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0510439</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указана группа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объектов учета и код счета бухгалтерского учета в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структуре 0</a:t>
            </a:r>
            <a:r>
              <a:rPr lang="en-US"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en-US"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XXX XX </a:t>
            </a:r>
            <a:r>
              <a:rPr lang="en-US"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000</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 номер счета синтетического учета), </a:t>
            </a:r>
          </a:p>
          <a:p>
            <a:pPr algn="just"/>
            <a:r>
              <a:rPr lang="ru-RU" sz="2000" b="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rPr>
              <a:t>с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детализацией группы и вида ( например 0 101 34 000), но на указанном счете нет остатка на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дату, по состоянию на которую проводится инвентаризация</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то проект описи формируется с «пустыми» показателями</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44" name="Рисунок 43"/>
          <p:cNvPicPr>
            <a:picLocks noChangeAspect="1"/>
          </p:cNvPicPr>
          <p:nvPr/>
        </p:nvPicPr>
        <p:blipFill>
          <a:blip r:embed="rId3"/>
          <a:stretch/>
        </p:blipFill>
        <p:spPr>
          <a:xfrm>
            <a:off x="658836" y="1884050"/>
            <a:ext cx="525826" cy="472481"/>
          </a:xfrm>
          <a:prstGeom prst="rect">
            <a:avLst/>
          </a:prstGeom>
        </p:spPr>
      </p:pic>
      <p:sp>
        <p:nvSpPr>
          <p:cNvPr id="45" name="Прямоугольник 44"/>
          <p:cNvSpPr/>
          <p:nvPr/>
        </p:nvSpPr>
        <p:spPr>
          <a:xfrm>
            <a:off x="9346546" y="2785969"/>
            <a:ext cx="2624836" cy="3188111"/>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Выноска со стрелкой вправо 45"/>
          <p:cNvSpPr/>
          <p:nvPr/>
        </p:nvSpPr>
        <p:spPr>
          <a:xfrm>
            <a:off x="6561263" y="2785969"/>
            <a:ext cx="2785283" cy="3077802"/>
          </a:xfrm>
          <a:prstGeom prst="rightArrowCallout">
            <a:avLst>
              <a:gd name="adj1" fmla="val 19567"/>
              <a:gd name="adj2" fmla="val 25000"/>
              <a:gd name="adj3" fmla="val 12457"/>
              <a:gd name="adj4" fmla="val 8393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Выноска со стрелкой вправо 46"/>
          <p:cNvSpPr/>
          <p:nvPr/>
        </p:nvSpPr>
        <p:spPr>
          <a:xfrm>
            <a:off x="136770" y="2785969"/>
            <a:ext cx="6533843" cy="3077802"/>
          </a:xfrm>
          <a:prstGeom prst="rightArrowCallout">
            <a:avLst>
              <a:gd name="adj1" fmla="val 25000"/>
              <a:gd name="adj2" fmla="val 25000"/>
              <a:gd name="adj3" fmla="val 12966"/>
              <a:gd name="adj4" fmla="val 9065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p:cNvSpPr/>
          <p:nvPr/>
        </p:nvSpPr>
        <p:spPr>
          <a:xfrm>
            <a:off x="381581" y="3296580"/>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Решение </a:t>
            </a:r>
            <a:r>
              <a:rPr lang="ru-RU" sz="1600" b="1" dirty="0">
                <a:solidFill>
                  <a:schemeClr val="tx1"/>
                </a:solidFill>
                <a:latin typeface="Cambria" pitchFamily="18" charset="0" panose="02040503050406030204"/>
                <a:ea typeface="Cambria" pitchFamily="18" charset="0" panose="02040503050406030204"/>
              </a:rPr>
              <a:t>о проведении инвентаризации</a:t>
            </a:r>
          </a:p>
          <a:p>
            <a:pPr algn="ctr"/>
            <a:r>
              <a:rPr lang="ru-RU" sz="1600" b="1" dirty="0" smtClean="0">
                <a:solidFill>
                  <a:schemeClr val="tx1"/>
                </a:solidFill>
                <a:latin typeface="Cambria" pitchFamily="18" charset="0" panose="02040503050406030204"/>
                <a:ea typeface="Cambria" pitchFamily="18" charset="0" panose="02040503050406030204"/>
              </a:rPr>
              <a:t>(ф. </a:t>
            </a:r>
            <a:r>
              <a:rPr lang="ru-RU" sz="1600" b="1" dirty="0">
                <a:solidFill>
                  <a:schemeClr val="tx1"/>
                </a:solidFill>
                <a:latin typeface="Cambria" pitchFamily="18" charset="0" panose="02040503050406030204"/>
                <a:ea typeface="Cambria" pitchFamily="18" charset="0" panose="02040503050406030204"/>
              </a:rPr>
              <a:t>0510439) № </a:t>
            </a:r>
            <a:r>
              <a:rPr lang="ru-RU" sz="1600" b="1" dirty="0" smtClean="0">
                <a:solidFill>
                  <a:schemeClr val="tx1"/>
                </a:solidFill>
                <a:latin typeface="Cambria" pitchFamily="18" charset="0" panose="02040503050406030204"/>
                <a:ea typeface="Cambria" pitchFamily="18" charset="0" panose="02040503050406030204"/>
              </a:rPr>
              <a:t>00РП-000001 от 29.09.2023 </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49" name="Прямоугольник 48"/>
          <p:cNvSpPr/>
          <p:nvPr/>
        </p:nvSpPr>
        <p:spPr>
          <a:xfrm>
            <a:off x="539424" y="469011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itchFamily="18" charset="0" panose="02040503050406030204"/>
                <a:ea typeface="Cambria" pitchFamily="18" charset="0" panose="02040503050406030204"/>
              </a:rPr>
              <a:t>Основные средства</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50" name="Прямоугольник 49"/>
          <p:cNvSpPr/>
          <p:nvPr/>
        </p:nvSpPr>
        <p:spPr>
          <a:xfrm>
            <a:off x="4076345" y="469011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Иванов И.И.</a:t>
            </a:r>
          </a:p>
        </p:txBody>
      </p:sp>
      <p:sp>
        <p:nvSpPr>
          <p:cNvPr id="51" name="Прямоугольник 50"/>
          <p:cNvSpPr/>
          <p:nvPr/>
        </p:nvSpPr>
        <p:spPr>
          <a:xfrm>
            <a:off x="2575205" y="469011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0 101 34 000</a:t>
            </a:r>
          </a:p>
        </p:txBody>
      </p:sp>
      <p:sp>
        <p:nvSpPr>
          <p:cNvPr id="52" name="Прямоугольник 51"/>
          <p:cNvSpPr/>
          <p:nvPr/>
        </p:nvSpPr>
        <p:spPr>
          <a:xfrm>
            <a:off x="539935" y="4032285"/>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Группа объектов</a:t>
            </a:r>
          </a:p>
        </p:txBody>
      </p:sp>
      <p:sp>
        <p:nvSpPr>
          <p:cNvPr id="53" name="Прямоугольник 52"/>
          <p:cNvSpPr/>
          <p:nvPr/>
        </p:nvSpPr>
        <p:spPr>
          <a:xfrm>
            <a:off x="4076856" y="403228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ОЛ</a:t>
            </a:r>
          </a:p>
        </p:txBody>
      </p:sp>
      <p:sp>
        <p:nvSpPr>
          <p:cNvPr id="54" name="Прямоугольник 53"/>
          <p:cNvSpPr/>
          <p:nvPr/>
        </p:nvSpPr>
        <p:spPr>
          <a:xfrm>
            <a:off x="2575716" y="403228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Номер счета</a:t>
            </a:r>
          </a:p>
        </p:txBody>
      </p:sp>
      <p:sp>
        <p:nvSpPr>
          <p:cNvPr id="58" name="Прямоугольник 57"/>
          <p:cNvSpPr/>
          <p:nvPr/>
        </p:nvSpPr>
        <p:spPr>
          <a:xfrm>
            <a:off x="6792532" y="3624070"/>
            <a:ext cx="2081501" cy="1237150"/>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Остаток на счете 101.34 равен 0</a:t>
            </a:r>
            <a:endParaRPr lang="ru-RU" sz="1600" dirty="0" smtClean="0">
              <a:solidFill>
                <a:schemeClr val="tx1"/>
              </a:solidFill>
              <a:latin typeface="Cambria" pitchFamily="18" charset="0" panose="02040503050406030204"/>
              <a:ea typeface="Cambria" pitchFamily="18" charset="0" panose="02040503050406030204"/>
            </a:endParaRPr>
          </a:p>
        </p:txBody>
      </p:sp>
      <p:sp>
        <p:nvSpPr>
          <p:cNvPr id="61" name="Прямоугольник 60"/>
          <p:cNvSpPr/>
          <p:nvPr/>
        </p:nvSpPr>
        <p:spPr>
          <a:xfrm>
            <a:off x="9576771" y="4117534"/>
            <a:ext cx="2249713" cy="1118372"/>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itchFamily="18" charset="0" panose="02040503050406030204"/>
                <a:ea typeface="Cambria" pitchFamily="18" charset="0" panose="02040503050406030204"/>
              </a:rPr>
              <a:t>И.О 1 </a:t>
            </a:r>
            <a:r>
              <a:rPr lang="ru-RU" sz="1600" dirty="0">
                <a:solidFill>
                  <a:schemeClr val="tx1"/>
                </a:solidFill>
                <a:latin typeface="Cambria" pitchFamily="18" charset="0" panose="02040503050406030204"/>
                <a:ea typeface="Cambria" pitchFamily="18" charset="0" panose="02040503050406030204"/>
              </a:rPr>
              <a:t>по счету </a:t>
            </a:r>
            <a:r>
              <a:rPr lang="ru-RU" sz="1600" dirty="0" smtClean="0">
                <a:solidFill>
                  <a:schemeClr val="tx1"/>
                </a:solidFill>
                <a:latin typeface="Cambria" pitchFamily="18" charset="0" panose="02040503050406030204"/>
                <a:ea typeface="Cambria" pitchFamily="18" charset="0" panose="02040503050406030204"/>
              </a:rPr>
              <a:t>101.34, </a:t>
            </a:r>
            <a:r>
              <a:rPr lang="ru-RU" sz="1600" dirty="0">
                <a:solidFill>
                  <a:schemeClr val="tx1"/>
                </a:solidFill>
                <a:latin typeface="Cambria" pitchFamily="18" charset="0" panose="02040503050406030204"/>
                <a:ea typeface="Cambria" pitchFamily="18" charset="0" panose="02040503050406030204"/>
              </a:rPr>
              <a:t>ОЛ - Иванов И.И</a:t>
            </a:r>
            <a:r>
              <a:rPr lang="ru-RU" sz="1600" dirty="0" smtClean="0">
                <a:solidFill>
                  <a:schemeClr val="tx1"/>
                </a:solidFill>
                <a:latin typeface="Cambria" pitchFamily="18" charset="0" panose="02040503050406030204"/>
                <a:ea typeface="Cambria" pitchFamily="18" charset="0" panose="02040503050406030204"/>
              </a:rPr>
              <a:t>.</a:t>
            </a:r>
          </a:p>
          <a:p>
            <a:pPr algn="ctr"/>
            <a:r>
              <a:rPr lang="ru-RU" sz="1600" dirty="0" smtClean="0">
                <a:solidFill>
                  <a:schemeClr val="tx1"/>
                </a:solidFill>
                <a:latin typeface="Cambria" pitchFamily="18" charset="0" panose="02040503050406030204"/>
                <a:ea typeface="Cambria" pitchFamily="18" charset="0" panose="02040503050406030204"/>
              </a:rPr>
              <a:t>Значений - нет</a:t>
            </a:r>
            <a:endParaRPr lang="ru-RU" sz="1600" dirty="0">
              <a:solidFill>
                <a:schemeClr val="tx1"/>
              </a:solidFill>
              <a:latin typeface="Cambria" pitchFamily="18" charset="0" panose="02040503050406030204"/>
              <a:ea typeface="Cambria" pitchFamily="18" charset="0" panose="02040503050406030204"/>
            </a:endParaRPr>
          </a:p>
        </p:txBody>
      </p:sp>
      <p:sp>
        <p:nvSpPr>
          <p:cNvPr id="62" name="Прямоугольник 61"/>
          <p:cNvSpPr/>
          <p:nvPr/>
        </p:nvSpPr>
        <p:spPr>
          <a:xfrm>
            <a:off x="9483705" y="3441529"/>
            <a:ext cx="2380998"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itchFamily="18" charset="0" panose="02040503050406030204"/>
                <a:ea typeface="Cambria" pitchFamily="18" charset="0" panose="02040503050406030204"/>
              </a:rPr>
              <a:t>Инвентаризационные описи</a:t>
            </a:r>
            <a:endParaRPr lang="ru-RU" sz="1600" dirty="0" smtClean="0">
              <a:solidFill>
                <a:schemeClr val="tx1"/>
              </a:solidFill>
              <a:latin typeface="Cambria" pitchFamily="18" charset="0" panose="02040503050406030204"/>
              <a:ea typeface="Cambria" pitchFamily="18" charset="0" panose="02040503050406030204"/>
            </a:endParaRPr>
          </a:p>
        </p:txBody>
      </p:sp>
      <p:grpSp>
        <p:nvGrpSpPr>
          <p:cNvPr id="25" name="Группа 24"/>
          <p:cNvGrpSpPr/>
          <p:nvPr/>
        </p:nvGrpSpPr>
        <p:grpSpPr>
          <a:xfrm>
            <a:off x="94919" y="120604"/>
            <a:ext cx="2281366" cy="749490"/>
            <a:chOff x="69947" y="50611"/>
            <a:chExt cx="2557465" cy="838389"/>
          </a:xfrm>
        </p:grpSpPr>
        <p:pic>
          <p:nvPicPr>
            <p:cNvPr id="26" name="Рисунок 25"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27" name="Рисунок 26"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Особенности формирования проектов инвентаризационных описей</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79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1" name="Прямоугольник 10"/>
          <p:cNvSpPr/>
          <p:nvPr/>
        </p:nvSpPr>
        <p:spPr>
          <a:xfrm>
            <a:off x="1174224" y="1078642"/>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Если инвентаризация проводится в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отношении объектов учета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имеется ответственное лицо (ответственного лицо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группы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лиц), то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группа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объектов учета должна повторяться в Решении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(ф. 0510439)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столько раз, сколько ответственных лиц</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13" name="Рисунок 12"/>
          <p:cNvPicPr>
            <a:picLocks noChangeAspect="1"/>
          </p:cNvPicPr>
          <p:nvPr/>
        </p:nvPicPr>
        <p:blipFill>
          <a:blip r:embed="rId3"/>
          <a:stretch/>
        </p:blipFill>
        <p:spPr>
          <a:xfrm>
            <a:off x="381581" y="1316329"/>
            <a:ext cx="896547" cy="896547"/>
          </a:xfrm>
          <a:prstGeom prst="rect">
            <a:avLst/>
          </a:prstGeom>
        </p:spPr>
      </p:pic>
      <p:pic>
        <p:nvPicPr>
          <p:cNvPr id="10" name="Рисунок 9"/>
          <p:cNvPicPr>
            <a:picLocks noChangeAspect="1"/>
          </p:cNvPicPr>
          <p:nvPr/>
        </p:nvPicPr>
        <p:blipFill>
          <a:blip r:embed="rId4"/>
          <a:stretch/>
        </p:blipFill>
        <p:spPr>
          <a:xfrm>
            <a:off x="381581" y="2450563"/>
            <a:ext cx="6945034" cy="1767827"/>
          </a:xfrm>
          <a:prstGeom prst="rect">
            <a:avLst/>
          </a:prstGeom>
          <a:ln w="15875">
            <a:solidFill>
              <a:schemeClr val="accent1"/>
            </a:solidFill>
          </a:ln>
        </p:spPr>
      </p:pic>
      <p:pic>
        <p:nvPicPr>
          <p:cNvPr id="14" name="Рисунок 13"/>
          <p:cNvPicPr>
            <a:picLocks noChangeAspect="1"/>
          </p:cNvPicPr>
          <p:nvPr/>
        </p:nvPicPr>
        <p:blipFill>
          <a:blip r:embed="rId5"/>
          <a:stretch/>
        </p:blipFill>
        <p:spPr>
          <a:xfrm>
            <a:off x="7604357" y="2558699"/>
            <a:ext cx="4215587" cy="3592246"/>
          </a:xfrm>
          <a:prstGeom prst="rect">
            <a:avLst/>
          </a:prstGeom>
          <a:ln w="15875">
            <a:solidFill>
              <a:schemeClr val="accent1"/>
            </a:solidFill>
          </a:ln>
        </p:spPr>
      </p:pic>
      <p:sp>
        <p:nvSpPr>
          <p:cNvPr id="16" name="Прямоугольник 15"/>
          <p:cNvSpPr/>
          <p:nvPr/>
        </p:nvSpPr>
        <p:spPr>
          <a:xfrm>
            <a:off x="3988673" y="4904349"/>
            <a:ext cx="3337941"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Раздел 1, формы Решение</a:t>
            </a:r>
          </a:p>
          <a:p>
            <a:pPr algn="ct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(ф.0510439)</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5" name="Стрелка углом вверх 14"/>
          <p:cNvSpPr/>
          <p:nvPr/>
        </p:nvSpPr>
        <p:spPr>
          <a:xfrm rot="5400000">
            <a:off x="5108478" y="3184181"/>
            <a:ext cx="1098331" cy="33379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7" name="Группа 16"/>
          <p:cNvGrpSpPr/>
          <p:nvPr/>
        </p:nvGrpSpPr>
        <p:grpSpPr>
          <a:xfrm>
            <a:off x="94919" y="86314"/>
            <a:ext cx="2281366" cy="749490"/>
            <a:chOff x="69947" y="50611"/>
            <a:chExt cx="2557465" cy="838389"/>
          </a:xfrm>
        </p:grpSpPr>
        <p:pic>
          <p:nvPicPr>
            <p:cNvPr id="18" name="Рисунок 17" descr="Межрегиональное бухгалтерское УФК"/>
            <p:cNvPicPr/>
            <p:nvPr/>
          </p:nvPicPr>
          <p:blipFill rotWithShape="1">
            <a:blip r:embed="rId6">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9" name="Рисунок 18" descr="Межрегиональное бухгалтерское УФК"/>
            <p:cNvPicPr/>
            <p:nvPr/>
          </p:nvPicPr>
          <p:blipFill rotWithShape="1">
            <a:blip r:embed="rId7">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graphicFrame>
        <p:nvGraphicFramePr>
          <p:cNvPr id="4" name="Таблица 3"/>
          <p:cNvGraphicFramePr>
            <a:graphicFrameLocks xmlns:a="http://schemas.openxmlformats.org/drawingml/2006/main" noGrp="1"/>
          </p:cNvGraphicFramePr>
          <p:nvPr/>
        </p:nvGraphicFramePr>
        <p:xfrm>
          <a:off x="7597140" y="6150945"/>
          <a:ext cx="4229100" cy="579120"/>
        </p:xfrm>
        <a:graphic>
          <a:graphicData uri="http://schemas.openxmlformats.org/drawingml/2006/table">
            <a:tbl>
              <a:tblPr firstRow="1" bandRow="1">
                <a:tableStyleId>{BC89EF96-8CEA-46FF-86C4-4CE0E7609802}</a:tableStyleId>
              </a:tblPr>
              <a:tblGrid>
                <a:gridCol w="404989"/>
                <a:gridCol w="1179971"/>
                <a:gridCol w="662940"/>
                <a:gridCol w="1013460"/>
                <a:gridCol w="967740"/>
              </a:tblGrid>
              <a:tr h="472090">
                <a:tc>
                  <a:txBody>
                    <a:bodyPr/>
                    <a:lstStyle/>
                    <a:p>
                      <a:pPr algn="ctr"/>
                      <a:r>
                        <a:rPr lang="en-US" sz="800" b="0" dirty="0" smtClean="0">
                          <a:latin typeface="Times New Roman" pitchFamily="18" charset="0" panose="02020603050405020304"/>
                          <a:cs typeface="Times New Roman" pitchFamily="18" charset="0" panose="02020603050405020304"/>
                        </a:rPr>
                        <a:t>005</a:t>
                      </a:r>
                      <a:endParaRPr lang="ru-RU" sz="800" b="0" dirty="0">
                        <a:latin typeface="Times New Roman" pitchFamily="18" charset="0" panose="02020603050405020304"/>
                        <a:cs typeface="Times New Roman" pitchFamily="18" charset="0" panose="02020603050405020304"/>
                      </a:endParaRPr>
                    </a:p>
                  </a:txBody>
                  <a:tcPr>
                    <a:lnR w="12700" cap="flat" cmpd="sng" algn="ctr">
                      <a:solidFill>
                        <a:schemeClr val="tx1"/>
                      </a:solidFill>
                      <a:prstDash val="solid"/>
                      <a:round/>
                      <a:headEnd type="none" w="med" len="med"/>
                      <a:tailEnd type="none" w="med" len="med"/>
                    </a:lnR>
                  </a:tcPr>
                </a:tc>
                <a:tc>
                  <a:txBody>
                    <a:bodyPr/>
                    <a:lstStyle/>
                    <a:p>
                      <a:pPr algn="ctr"/>
                      <a:r>
                        <a:rPr lang="ru-RU" sz="800" b="0" kern="1200" dirty="0" smtClean="0">
                          <a:latin typeface="Times New Roman" pitchFamily="18" charset="0" panose="02020603050405020304"/>
                          <a:cs typeface="Times New Roman" pitchFamily="18" charset="0" panose="02020603050405020304"/>
                        </a:rPr>
                        <a:t>Прочие</a:t>
                      </a:r>
                      <a:r>
                        <a:rPr lang="ru-RU" sz="800" b="0" kern="1200" baseline="0" dirty="0" smtClean="0">
                          <a:latin typeface="Times New Roman" pitchFamily="18" charset="0" panose="02020603050405020304"/>
                          <a:cs typeface="Times New Roman" pitchFamily="18" charset="0" panose="02020603050405020304"/>
                        </a:rPr>
                        <a:t> материальные запасы – иное движимое имущество учреждения</a:t>
                      </a:r>
                      <a:endParaRPr lang="ru-RU" sz="800" b="0" kern="1200" dirty="0">
                        <a:solidFill>
                          <a:schemeClr val="tx1"/>
                        </a:solidFill>
                        <a:latin typeface="Times New Roman" pitchFamily="18" charset="0" panose="02020603050405020304"/>
                        <a:ea typeface="+mn-ea"/>
                        <a:cs typeface="Times New Roman" pitchFamily="18" charset="0" panose="02020603050405020304"/>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ru-RU" sz="700" b="0" kern="1200" dirty="0" smtClean="0">
                          <a:latin typeface="Times New Roman" pitchFamily="18" charset="0" panose="02020603050405020304"/>
                          <a:cs typeface="Times New Roman" pitchFamily="18" charset="0" panose="02020603050405020304"/>
                        </a:rPr>
                        <a:t>1.105.36.000</a:t>
                      </a:r>
                      <a:endParaRPr lang="ru-RU" sz="700" b="0" kern="1200" dirty="0">
                        <a:solidFill>
                          <a:schemeClr val="tx1"/>
                        </a:solidFill>
                        <a:latin typeface="Times New Roman" pitchFamily="18" charset="0" panose="02020603050405020304"/>
                        <a:ea typeface="+mn-ea"/>
                        <a:cs typeface="Times New Roman" pitchFamily="18" charset="0" panose="02020603050405020304"/>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pPr algn="ctr"/>
                      <a:r>
                        <a:rPr lang="ru-RU" sz="800" b="0" kern="1200" dirty="0" err="1" smtClean="0">
                          <a:latin typeface="Times New Roman" pitchFamily="18" charset="0" panose="02020603050405020304"/>
                          <a:cs typeface="Times New Roman" pitchFamily="18" charset="0" panose="02020603050405020304"/>
                        </a:rPr>
                        <a:t>Винс</a:t>
                      </a:r>
                      <a:r>
                        <a:rPr lang="ru-RU" sz="800" b="0" kern="1200" dirty="0" smtClean="0">
                          <a:latin typeface="Times New Roman" pitchFamily="18" charset="0" panose="02020603050405020304"/>
                          <a:cs typeface="Times New Roman" pitchFamily="18" charset="0" panose="02020603050405020304"/>
                        </a:rPr>
                        <a:t> Олег Викторович</a:t>
                      </a:r>
                      <a:endParaRPr lang="ru-RU" sz="800" b="0" kern="1200" dirty="0">
                        <a:solidFill>
                          <a:schemeClr val="tx1"/>
                        </a:solidFill>
                        <a:latin typeface="Times New Roman" pitchFamily="18" charset="0" panose="02020603050405020304"/>
                        <a:ea typeface="+mn-ea"/>
                        <a:cs typeface="Times New Roman" pitchFamily="18" charset="0" panose="02020603050405020304"/>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pPr algn="ctr"/>
                      <a:r>
                        <a:rPr lang="ru-RU" sz="800" b="0" kern="1200" dirty="0" smtClean="0">
                          <a:latin typeface="Times New Roman" pitchFamily="18" charset="0" panose="02020603050405020304"/>
                          <a:cs typeface="Times New Roman" pitchFamily="18" charset="0" panose="02020603050405020304"/>
                        </a:rPr>
                        <a:t>Ведущий специалист Отдела</a:t>
                      </a:r>
                      <a:endParaRPr lang="ru-RU" sz="800" b="0" kern="1200" dirty="0">
                        <a:solidFill>
                          <a:schemeClr val="tx1"/>
                        </a:solidFill>
                        <a:latin typeface="Times New Roman" pitchFamily="18" charset="0" panose="02020603050405020304"/>
                        <a:ea typeface="+mn-ea"/>
                        <a:cs typeface="Times New Roman" pitchFamily="18" charset="0" panose="02020603050405020304"/>
                      </a:endParaRPr>
                    </a:p>
                  </a:txBody>
                  <a:tcPr>
                    <a:lnL w="12700" cap="flat" cmpd="sng" algn="ctr">
                      <a:solidFill>
                        <a:schemeClr val="tx1"/>
                      </a:solidFill>
                      <a:prstDash val="solid"/>
                      <a:round/>
                      <a:headEnd type="none" w="med" len="med"/>
                      <a:tailEnd type="none" w="med" len="med"/>
                    </a:ln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a:solidFill>
                  <a:srgbClr val="002060"/>
                </a:solidFill>
                <a:latin typeface="Cambria" pitchFamily="18" charset="0" panose="02040503050406030204"/>
                <a:ea typeface="Cambria" pitchFamily="18" charset="0" panose="02040503050406030204"/>
                <a:cs typeface="Times New Roman" pitchFamily="18" charset="0" panose="02020603050405020304"/>
              </a:rPr>
              <a:t>Подбор значений, для формирования Решения (ф. 0510439) на основании данных бюджетного учета</a:t>
            </a:r>
          </a:p>
        </p:txBody>
      </p:sp>
      <p:cxnSp>
        <p:nvCxnSpPr>
          <p:cNvPr id="5" name="Прямая со стрелкой 4"/>
          <p:cNvCxnSpPr>
            <a:cxnSpLocks/>
          </p:cNvCxnSpPr>
          <p:nvPr/>
        </p:nvCxnSpPr>
        <p:spPr>
          <a:xfrm>
            <a:off x="79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1" name="Прямоугольник 10"/>
          <p:cNvSpPr/>
          <p:nvPr/>
        </p:nvSpPr>
        <p:spPr>
          <a:xfrm>
            <a:off x="1174224" y="1078642"/>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17" name="Группа 16"/>
          <p:cNvGrpSpPr/>
          <p:nvPr/>
        </p:nvGrpSpPr>
        <p:grpSpPr>
          <a:xfrm>
            <a:off x="94919" y="86314"/>
            <a:ext cx="2281366" cy="749490"/>
            <a:chOff x="69947" y="50611"/>
            <a:chExt cx="2557465" cy="838389"/>
          </a:xfrm>
        </p:grpSpPr>
        <p:pic>
          <p:nvPicPr>
            <p:cNvPr id="18" name="Рисунок 17"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9" name="Рисунок 18"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pic>
        <p:nvPicPr>
          <p:cNvPr id="2" name="Рисунок 1"/>
          <p:cNvPicPr>
            <a:picLocks noChangeAspect="1"/>
          </p:cNvPicPr>
          <p:nvPr/>
        </p:nvPicPr>
        <p:blipFill>
          <a:blip r:embed="rId5"/>
          <a:stretch/>
        </p:blipFill>
        <p:spPr>
          <a:xfrm>
            <a:off x="94919" y="970508"/>
            <a:ext cx="7174441" cy="3662741"/>
          </a:xfrm>
          <a:prstGeom prst="rect">
            <a:avLst/>
          </a:prstGeom>
          <a:ln w="15875">
            <a:solidFill>
              <a:schemeClr val="accent1"/>
            </a:solidFill>
          </a:ln>
        </p:spPr>
      </p:pic>
      <p:pic>
        <p:nvPicPr>
          <p:cNvPr id="12" name="Рисунок 11"/>
          <p:cNvPicPr>
            <a:picLocks noChangeAspect="1"/>
          </p:cNvPicPr>
          <p:nvPr/>
        </p:nvPicPr>
        <p:blipFill>
          <a:blip r:embed="rId6"/>
          <a:stretch/>
        </p:blipFill>
        <p:spPr>
          <a:xfrm>
            <a:off x="4823271" y="2846835"/>
            <a:ext cx="7174441" cy="3690022"/>
          </a:xfrm>
          <a:prstGeom prst="rect">
            <a:avLst/>
          </a:prstGeom>
          <a:ln w="15875">
            <a:solidFill>
              <a:schemeClr val="accent1"/>
            </a:solid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Особенности формирования инвентаризационных описей на основании Решения о проведении инвентаризации</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790" y="91454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116640" y="1029602"/>
            <a:ext cx="11973950" cy="77329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latin typeface="Cambria" pitchFamily="18" charset="0" panose="02040503050406030204"/>
                <a:ea typeface="Cambria" pitchFamily="18" charset="0" panose="02040503050406030204"/>
              </a:rPr>
              <a:t>После утверждения «</a:t>
            </a:r>
            <a:r>
              <a:rPr lang="ru-RU" sz="2000" b="1" dirty="0" smtClean="0">
                <a:solidFill>
                  <a:schemeClr val="tx1"/>
                </a:solidFill>
                <a:latin typeface="Cambria" pitchFamily="18" charset="0" panose="02040503050406030204"/>
                <a:ea typeface="Cambria" pitchFamily="18" charset="0" panose="02040503050406030204"/>
              </a:rPr>
              <a:t>Решение </a:t>
            </a:r>
            <a:r>
              <a:rPr lang="ru-RU" sz="2000" b="1" dirty="0">
                <a:solidFill>
                  <a:schemeClr val="tx1"/>
                </a:solidFill>
                <a:latin typeface="Cambria" pitchFamily="18" charset="0" panose="02040503050406030204"/>
                <a:ea typeface="Cambria" pitchFamily="18" charset="0" panose="02040503050406030204"/>
              </a:rPr>
              <a:t>о проведении </a:t>
            </a:r>
            <a:r>
              <a:rPr lang="ru-RU" sz="2000" b="1" dirty="0" smtClean="0">
                <a:solidFill>
                  <a:schemeClr val="tx1"/>
                </a:solidFill>
                <a:latin typeface="Cambria" pitchFamily="18" charset="0" panose="02040503050406030204"/>
                <a:ea typeface="Cambria" pitchFamily="18" charset="0" panose="02040503050406030204"/>
              </a:rPr>
              <a:t>инвентаризации (код </a:t>
            </a:r>
            <a:r>
              <a:rPr lang="ru-RU" sz="2000" b="1" dirty="0">
                <a:solidFill>
                  <a:schemeClr val="tx1"/>
                </a:solidFill>
                <a:latin typeface="Cambria" pitchFamily="18" charset="0" panose="02040503050406030204"/>
                <a:ea typeface="Cambria" pitchFamily="18" charset="0" panose="02040503050406030204"/>
              </a:rPr>
              <a:t>формы 0510439</a:t>
            </a:r>
            <a:r>
              <a:rPr lang="ru-RU" sz="2000" b="1" dirty="0" smtClean="0">
                <a:solidFill>
                  <a:schemeClr val="tx1"/>
                </a:solidFill>
                <a:latin typeface="Cambria" pitchFamily="18" charset="0" panose="02040503050406030204"/>
                <a:ea typeface="Cambria" pitchFamily="18" charset="0" panose="02040503050406030204"/>
              </a:rPr>
              <a:t>)</a:t>
            </a:r>
            <a:r>
              <a:rPr lang="ru-RU" sz="2000" dirty="0" smtClean="0">
                <a:solidFill>
                  <a:schemeClr val="tx1"/>
                </a:solidFill>
                <a:latin typeface="Cambria" pitchFamily="18" charset="0" panose="02040503050406030204"/>
                <a:ea typeface="Cambria" pitchFamily="18" charset="0" panose="02040503050406030204"/>
              </a:rPr>
              <a:t>». </a:t>
            </a:r>
          </a:p>
          <a:p>
            <a:pPr algn="ctr"/>
            <a:r>
              <a:rPr lang="ru-RU" sz="2000" dirty="0" smtClean="0">
                <a:solidFill>
                  <a:schemeClr val="tx1"/>
                </a:solidFill>
                <a:latin typeface="Cambria" pitchFamily="18" charset="0" panose="02040503050406030204"/>
                <a:ea typeface="Cambria" pitchFamily="18" charset="0" panose="02040503050406030204"/>
              </a:rPr>
              <a:t>у СЦУ нет ограничения в сроках процесса ознакомления членов комиссии с утвержденным решением</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15" name="Рисунок 14"/>
          <p:cNvPicPr>
            <a:picLocks noChangeAspect="1"/>
          </p:cNvPicPr>
          <p:nvPr/>
        </p:nvPicPr>
        <p:blipFill>
          <a:blip r:embed="rId3"/>
          <a:stretch/>
        </p:blipFill>
        <p:spPr>
          <a:xfrm>
            <a:off x="899150" y="5887513"/>
            <a:ext cx="525826" cy="472481"/>
          </a:xfrm>
          <a:prstGeom prst="rect">
            <a:avLst/>
          </a:prstGeom>
        </p:spPr>
      </p:pic>
      <p:sp>
        <p:nvSpPr>
          <p:cNvPr id="16" name="Прямоугольник 15"/>
          <p:cNvSpPr/>
          <p:nvPr/>
        </p:nvSpPr>
        <p:spPr>
          <a:xfrm>
            <a:off x="1483360" y="5689217"/>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Проекты инвентаризационных описей формируются Управлением без учета перехода Решения из статуса «Утвержден» в статус «Утвержден/Ознакомлен»</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17" name="Picture 2" descr="C:\Users\SNESTE~1\AppData\Local\Temp\SNAGHTML20a785f6.PNG"/>
          <p:cNvPicPr>
            <a:picLocks noChangeAspect="1" noChangeArrowheads="1"/>
          </p:cNvPicPr>
          <p:nvPr/>
        </p:nvPicPr>
        <p:blipFill>
          <a:blip r:embed="rId4"/>
          <a:srcRect/>
          <a:stretch/>
        </p:blipFill>
        <p:spPr bwMode="auto">
          <a:xfrm>
            <a:off x="775053" y="2031566"/>
            <a:ext cx="10408930" cy="3607683"/>
          </a:xfrm>
          <a:prstGeom prst="rect">
            <a:avLst/>
          </a:prstGeom>
          <a:noFill/>
          <a:ln w="28575">
            <a:solidFill>
              <a:schemeClr val="accent1">
                <a:lumMod val="75000"/>
              </a:schemeClr>
            </a:solidFill>
          </a:ln>
        </p:spPr>
      </p:pic>
      <p:grpSp>
        <p:nvGrpSpPr>
          <p:cNvPr id="18" name="Группа 17"/>
          <p:cNvGrpSpPr/>
          <p:nvPr/>
        </p:nvGrpSpPr>
        <p:grpSpPr>
          <a:xfrm>
            <a:off x="94919" y="78694"/>
            <a:ext cx="2281366" cy="749490"/>
            <a:chOff x="69947" y="50611"/>
            <a:chExt cx="2557465" cy="838389"/>
          </a:xfrm>
        </p:grpSpPr>
        <p:pic>
          <p:nvPicPr>
            <p:cNvPr id="19" name="Рисунок 18"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20" name="Рисунок 19"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Организационные мероприятия по отслеживанию поступления Решений</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91" y="92097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136770" y="1398383"/>
            <a:ext cx="11973950" cy="2582278"/>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tx1"/>
                </a:solidFill>
                <a:latin typeface="Cambria" pitchFamily="18" charset="0" panose="02040503050406030204"/>
                <a:ea typeface="Cambria" pitchFamily="18" charset="0" panose="02040503050406030204"/>
              </a:rPr>
              <a:t>П. 35 </a:t>
            </a:r>
            <a:r>
              <a:rPr lang="ru-RU" sz="2000" dirty="0" smtClean="0">
                <a:solidFill>
                  <a:schemeClr val="tx1"/>
                </a:solidFill>
                <a:latin typeface="Cambria" pitchFamily="18" charset="0" panose="02040503050406030204"/>
                <a:ea typeface="Cambria" pitchFamily="18" charset="0" panose="02040503050406030204"/>
              </a:rPr>
              <a:t>Приказа </a:t>
            </a:r>
            <a:r>
              <a:rPr lang="ru-RU" sz="2000" dirty="0">
                <a:solidFill>
                  <a:schemeClr val="tx1"/>
                </a:solidFill>
                <a:latin typeface="Cambria" pitchFamily="18" charset="0" panose="02040503050406030204"/>
                <a:ea typeface="Cambria" pitchFamily="18" charset="0" panose="02040503050406030204"/>
              </a:rPr>
              <a:t>№61н Решение (ф. 0510439</a:t>
            </a:r>
            <a:r>
              <a:rPr lang="ru-RU" sz="2000" dirty="0" smtClean="0">
                <a:solidFill>
                  <a:schemeClr val="tx1"/>
                </a:solidFill>
                <a:latin typeface="Cambria" pitchFamily="18" charset="0" panose="02040503050406030204"/>
                <a:ea typeface="Cambria" pitchFamily="18" charset="0" panose="02040503050406030204"/>
              </a:rPr>
              <a:t>) </a:t>
            </a:r>
            <a:r>
              <a:rPr lang="ru-RU" sz="2000" b="1" dirty="0" smtClean="0">
                <a:solidFill>
                  <a:schemeClr val="tx1"/>
                </a:solidFill>
                <a:latin typeface="Cambria" pitchFamily="18" charset="0" panose="02040503050406030204"/>
                <a:ea typeface="Cambria" pitchFamily="18" charset="0" panose="02040503050406030204"/>
              </a:rPr>
              <a:t>содержит требование о направлении </a:t>
            </a:r>
            <a:r>
              <a:rPr lang="ru-RU" sz="2000" b="1" dirty="0">
                <a:solidFill>
                  <a:schemeClr val="tx1"/>
                </a:solidFill>
                <a:latin typeface="Cambria" pitchFamily="18" charset="0" panose="02040503050406030204"/>
                <a:ea typeface="Cambria" pitchFamily="18" charset="0" panose="02040503050406030204"/>
              </a:rPr>
              <a:t>для ознакомления </a:t>
            </a:r>
            <a:r>
              <a:rPr lang="ru-RU" sz="2000" dirty="0">
                <a:solidFill>
                  <a:schemeClr val="tx1"/>
                </a:solidFill>
                <a:latin typeface="Cambria" pitchFamily="18" charset="0" panose="02040503050406030204"/>
                <a:ea typeface="Cambria" pitchFamily="18" charset="0" panose="02040503050406030204"/>
              </a:rPr>
              <a:t>членам инвентаризационной комиссии (рабочей инвентаризационной комиссии), указанным в Разделе 2 "Инвентаризации объектов, указанных в разделе 1 настоящего решения осуществить следующим инвентаризационным (рабочим инвентаризационным) комиссиям в составе" Решения (ф. 0510439), ответственным лицам, указанным в графе 4 Раздела 1 "Провести инвентаризацию согласно настоящему решению в отношении следующих объектов бухгалтерского учета", а также </a:t>
            </a:r>
            <a:r>
              <a:rPr lang="ru-RU" sz="2000" b="1" dirty="0">
                <a:solidFill>
                  <a:schemeClr val="tx1"/>
                </a:solidFill>
                <a:latin typeface="Cambria" pitchFamily="18" charset="0" panose="02040503050406030204"/>
                <a:ea typeface="Cambria" pitchFamily="18" charset="0" panose="02040503050406030204"/>
              </a:rPr>
              <a:t>лицам, осуществляющим ведение бухгалтерского учета и подписания простой ЭП в листе ознакомления</a:t>
            </a:r>
            <a:r>
              <a:rPr lang="ru-RU" sz="2000" dirty="0">
                <a:solidFill>
                  <a:schemeClr val="tx1"/>
                </a:solidFill>
                <a:latin typeface="Cambria" pitchFamily="18" charset="0" panose="02040503050406030204"/>
                <a:ea typeface="Cambria" pitchFamily="18" charset="0" panose="02040503050406030204"/>
              </a:rPr>
              <a:t>, прилагаемого к Решению (ф. 0510439). </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15" name="Рисунок 14"/>
          <p:cNvPicPr>
            <a:picLocks noChangeAspect="1"/>
          </p:cNvPicPr>
          <p:nvPr/>
        </p:nvPicPr>
        <p:blipFill>
          <a:blip r:embed="rId3"/>
          <a:stretch/>
        </p:blipFill>
        <p:spPr>
          <a:xfrm>
            <a:off x="2133716" y="4751044"/>
            <a:ext cx="525826" cy="472481"/>
          </a:xfrm>
          <a:prstGeom prst="rect">
            <a:avLst/>
          </a:prstGeom>
        </p:spPr>
      </p:pic>
      <p:sp>
        <p:nvSpPr>
          <p:cNvPr id="16" name="Прямоугольник 15"/>
          <p:cNvSpPr/>
          <p:nvPr/>
        </p:nvSpPr>
        <p:spPr>
          <a:xfrm>
            <a:off x="2717926" y="4425752"/>
            <a:ext cx="7190250" cy="112306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В листе ознакомления, прилагаемого к Решению </a:t>
            </a:r>
          </a:p>
          <a:p>
            <a:pPr algn="just"/>
            <a:r>
              <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(ф.0510439</a:t>
            </a:r>
            <a:r>
              <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рекомендуется </a:t>
            </a:r>
            <a:r>
              <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указывать </a:t>
            </a:r>
            <a:endParaRPr lang="ru-RU" sz="2000" b="1" i="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endParaRPr>
          </a:p>
          <a:p>
            <a:pPr algn="just"/>
            <a:r>
              <a:rPr lang="ru-RU" sz="2000" b="1" i="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rPr>
              <a:t>главного бухгалтера</a:t>
            </a:r>
            <a:endPar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13" name="Группа 12"/>
          <p:cNvGrpSpPr/>
          <p:nvPr/>
        </p:nvGrpSpPr>
        <p:grpSpPr>
          <a:xfrm>
            <a:off x="94919" y="74884"/>
            <a:ext cx="2281366" cy="749490"/>
            <a:chOff x="69947" y="50611"/>
            <a:chExt cx="2557465" cy="838389"/>
          </a:xfrm>
        </p:grpSpPr>
        <p:pic>
          <p:nvPicPr>
            <p:cNvPr id="17" name="Рисунок 16"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8" name="Рисунок 17"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Формы инвентаризационных описей на примере НФА</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195710" y="1274402"/>
            <a:ext cx="3140351" cy="738664"/>
          </a:xfrm>
          <a:custGeom>
            <a:avLst/>
            <a:gdLst>
              <a:gd name="connsiteX0" fmla="*/ 0 w 1854995"/>
              <a:gd name="connsiteY0" fmla="*/ 0 h 461665"/>
              <a:gd name="connsiteX1" fmla="*/ 500849 w 1854995"/>
              <a:gd name="connsiteY1" fmla="*/ 0 h 461665"/>
              <a:gd name="connsiteX2" fmla="*/ 946047 w 1854995"/>
              <a:gd name="connsiteY2" fmla="*/ 0 h 461665"/>
              <a:gd name="connsiteX3" fmla="*/ 1372696 w 1854995"/>
              <a:gd name="connsiteY3" fmla="*/ 0 h 461665"/>
              <a:gd name="connsiteX4" fmla="*/ 1854995 w 1854995"/>
              <a:gd name="connsiteY4" fmla="*/ 0 h 461665"/>
              <a:gd name="connsiteX5" fmla="*/ 1854995 w 1854995"/>
              <a:gd name="connsiteY5" fmla="*/ 461665 h 461665"/>
              <a:gd name="connsiteX6" fmla="*/ 1428346 w 1854995"/>
              <a:gd name="connsiteY6" fmla="*/ 461665 h 461665"/>
              <a:gd name="connsiteX7" fmla="*/ 1020247 w 1854995"/>
              <a:gd name="connsiteY7" fmla="*/ 461665 h 461665"/>
              <a:gd name="connsiteX8" fmla="*/ 537949 w 1854995"/>
              <a:gd name="connsiteY8" fmla="*/ 461665 h 461665"/>
              <a:gd name="connsiteX9" fmla="*/ 0 w 1854995"/>
              <a:gd name="connsiteY9" fmla="*/ 461665 h 461665"/>
              <a:gd name="connsiteX10" fmla="*/ 0 w 1854995"/>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4995" h="461665" fill="none" extrusionOk="0">
                <a:moveTo>
                  <a:pt x="0" y="0"/>
                </a:moveTo>
                <a:cubicBezTo>
                  <a:pt x="200372" y="-20880"/>
                  <a:pt x="289108" y="46152"/>
                  <a:pt x="500849" y="0"/>
                </a:cubicBezTo>
                <a:cubicBezTo>
                  <a:pt x="712590" y="-46152"/>
                  <a:pt x="787938" y="43209"/>
                  <a:pt x="946047" y="0"/>
                </a:cubicBezTo>
                <a:cubicBezTo>
                  <a:pt x="1104156" y="-43209"/>
                  <a:pt x="1270237" y="21172"/>
                  <a:pt x="1372696" y="0"/>
                </a:cubicBezTo>
                <a:cubicBezTo>
                  <a:pt x="1475155" y="-21172"/>
                  <a:pt x="1628303" y="4623"/>
                  <a:pt x="1854995" y="0"/>
                </a:cubicBezTo>
                <a:cubicBezTo>
                  <a:pt x="1880219" y="147124"/>
                  <a:pt x="1814512" y="347327"/>
                  <a:pt x="1854995" y="461665"/>
                </a:cubicBezTo>
                <a:cubicBezTo>
                  <a:pt x="1703702" y="484379"/>
                  <a:pt x="1581917" y="455949"/>
                  <a:pt x="1428346" y="461665"/>
                </a:cubicBezTo>
                <a:cubicBezTo>
                  <a:pt x="1274775" y="467381"/>
                  <a:pt x="1161712" y="424717"/>
                  <a:pt x="1020247" y="461665"/>
                </a:cubicBezTo>
                <a:cubicBezTo>
                  <a:pt x="878782" y="498613"/>
                  <a:pt x="669869" y="433131"/>
                  <a:pt x="537949" y="461665"/>
                </a:cubicBezTo>
                <a:cubicBezTo>
                  <a:pt x="406029" y="490199"/>
                  <a:pt x="163058" y="398928"/>
                  <a:pt x="0" y="461665"/>
                </a:cubicBezTo>
                <a:cubicBezTo>
                  <a:pt x="-14512" y="309343"/>
                  <a:pt x="36394" y="146060"/>
                  <a:pt x="0" y="0"/>
                </a:cubicBezTo>
                <a:close/>
              </a:path>
              <a:path w="1854995" h="461665" stroke="0" extrusionOk="0">
                <a:moveTo>
                  <a:pt x="0" y="0"/>
                </a:moveTo>
                <a:cubicBezTo>
                  <a:pt x="243771" y="-13348"/>
                  <a:pt x="370339" y="6415"/>
                  <a:pt x="500849" y="0"/>
                </a:cubicBezTo>
                <a:cubicBezTo>
                  <a:pt x="631359" y="-6415"/>
                  <a:pt x="734583" y="44223"/>
                  <a:pt x="946047" y="0"/>
                </a:cubicBezTo>
                <a:cubicBezTo>
                  <a:pt x="1157511" y="-44223"/>
                  <a:pt x="1260067" y="25990"/>
                  <a:pt x="1428346" y="0"/>
                </a:cubicBezTo>
                <a:cubicBezTo>
                  <a:pt x="1596625" y="-25990"/>
                  <a:pt x="1710863" y="35616"/>
                  <a:pt x="1854995" y="0"/>
                </a:cubicBezTo>
                <a:cubicBezTo>
                  <a:pt x="1901237" y="135589"/>
                  <a:pt x="1842088" y="307007"/>
                  <a:pt x="1854995" y="461665"/>
                </a:cubicBezTo>
                <a:cubicBezTo>
                  <a:pt x="1744689" y="508698"/>
                  <a:pt x="1609207" y="456129"/>
                  <a:pt x="1372696" y="461665"/>
                </a:cubicBezTo>
                <a:cubicBezTo>
                  <a:pt x="1136185" y="467201"/>
                  <a:pt x="1132636" y="453224"/>
                  <a:pt x="927498" y="461665"/>
                </a:cubicBezTo>
                <a:cubicBezTo>
                  <a:pt x="722360" y="470106"/>
                  <a:pt x="705480" y="457124"/>
                  <a:pt x="519399" y="461665"/>
                </a:cubicBezTo>
                <a:cubicBezTo>
                  <a:pt x="333318" y="466206"/>
                  <a:pt x="223768" y="431329"/>
                  <a:pt x="0" y="461665"/>
                </a:cubicBezTo>
                <a:cubicBezTo>
                  <a:pt x="-24982" y="306399"/>
                  <a:pt x="6119" y="175376"/>
                  <a:pt x="0" y="0"/>
                </a:cubicBezTo>
                <a:close/>
              </a:path>
            </a:pathLst>
          </a:cu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Решение о проведении инвентаризации</a:t>
            </a:r>
          </a:p>
          <a:p>
            <a:r>
              <a:rPr lang="ru-RU" dirty="0">
                <a:hlinkClick r:id="rId3" action="ppaction://hlinkfile"/>
              </a:rPr>
              <a:t>Ф. (0510439)</a:t>
            </a:r>
            <a:endParaRPr lang="ru-RU" dirty="0"/>
          </a:p>
        </p:txBody>
      </p:sp>
      <p:sp>
        <p:nvSpPr>
          <p:cNvPr id="14" name="TextBox 13"/>
          <p:cNvSpPr txBox="1"/>
          <p:nvPr/>
        </p:nvSpPr>
        <p:spPr>
          <a:xfrm>
            <a:off x="195710" y="2425577"/>
            <a:ext cx="3128806" cy="738664"/>
          </a:xfrm>
          <a:custGeom>
            <a:avLst/>
            <a:gdLst>
              <a:gd name="connsiteX0" fmla="*/ 0 w 1885453"/>
              <a:gd name="connsiteY0" fmla="*/ 0 h 461665"/>
              <a:gd name="connsiteX1" fmla="*/ 509072 w 1885453"/>
              <a:gd name="connsiteY1" fmla="*/ 0 h 461665"/>
              <a:gd name="connsiteX2" fmla="*/ 961581 w 1885453"/>
              <a:gd name="connsiteY2" fmla="*/ 0 h 461665"/>
              <a:gd name="connsiteX3" fmla="*/ 1395235 w 1885453"/>
              <a:gd name="connsiteY3" fmla="*/ 0 h 461665"/>
              <a:gd name="connsiteX4" fmla="*/ 1885453 w 1885453"/>
              <a:gd name="connsiteY4" fmla="*/ 0 h 461665"/>
              <a:gd name="connsiteX5" fmla="*/ 1885453 w 1885453"/>
              <a:gd name="connsiteY5" fmla="*/ 461665 h 461665"/>
              <a:gd name="connsiteX6" fmla="*/ 1451799 w 1885453"/>
              <a:gd name="connsiteY6" fmla="*/ 461665 h 461665"/>
              <a:gd name="connsiteX7" fmla="*/ 1036999 w 1885453"/>
              <a:gd name="connsiteY7" fmla="*/ 461665 h 461665"/>
              <a:gd name="connsiteX8" fmla="*/ 546781 w 1885453"/>
              <a:gd name="connsiteY8" fmla="*/ 461665 h 461665"/>
              <a:gd name="connsiteX9" fmla="*/ 0 w 1885453"/>
              <a:gd name="connsiteY9" fmla="*/ 461665 h 461665"/>
              <a:gd name="connsiteX10" fmla="*/ 0 w 1885453"/>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5453" h="461665" fill="none" extrusionOk="0">
                <a:moveTo>
                  <a:pt x="0" y="0"/>
                </a:moveTo>
                <a:cubicBezTo>
                  <a:pt x="177429" y="-22331"/>
                  <a:pt x="345905" y="12627"/>
                  <a:pt x="509072" y="0"/>
                </a:cubicBezTo>
                <a:cubicBezTo>
                  <a:pt x="672239" y="-12627"/>
                  <a:pt x="780537" y="33032"/>
                  <a:pt x="961581" y="0"/>
                </a:cubicBezTo>
                <a:cubicBezTo>
                  <a:pt x="1142625" y="-33032"/>
                  <a:pt x="1205644" y="25339"/>
                  <a:pt x="1395235" y="0"/>
                </a:cubicBezTo>
                <a:cubicBezTo>
                  <a:pt x="1584826" y="-25339"/>
                  <a:pt x="1744543" y="35395"/>
                  <a:pt x="1885453" y="0"/>
                </a:cubicBezTo>
                <a:cubicBezTo>
                  <a:pt x="1910677" y="147124"/>
                  <a:pt x="1844970" y="347327"/>
                  <a:pt x="1885453" y="461665"/>
                </a:cubicBezTo>
                <a:cubicBezTo>
                  <a:pt x="1736350" y="461693"/>
                  <a:pt x="1625976" y="439071"/>
                  <a:pt x="1451799" y="461665"/>
                </a:cubicBezTo>
                <a:cubicBezTo>
                  <a:pt x="1277622" y="484259"/>
                  <a:pt x="1144212" y="424060"/>
                  <a:pt x="1036999" y="461665"/>
                </a:cubicBezTo>
                <a:cubicBezTo>
                  <a:pt x="929786" y="499270"/>
                  <a:pt x="757061" y="418012"/>
                  <a:pt x="546781" y="461665"/>
                </a:cubicBezTo>
                <a:cubicBezTo>
                  <a:pt x="336501" y="505318"/>
                  <a:pt x="138268" y="433238"/>
                  <a:pt x="0" y="461665"/>
                </a:cubicBezTo>
                <a:cubicBezTo>
                  <a:pt x="-14512" y="309343"/>
                  <a:pt x="36394" y="146060"/>
                  <a:pt x="0" y="0"/>
                </a:cubicBezTo>
                <a:close/>
              </a:path>
              <a:path w="1885453" h="461665" stroke="0" extrusionOk="0">
                <a:moveTo>
                  <a:pt x="0" y="0"/>
                </a:moveTo>
                <a:cubicBezTo>
                  <a:pt x="155889" y="-19110"/>
                  <a:pt x="325439" y="14133"/>
                  <a:pt x="509072" y="0"/>
                </a:cubicBezTo>
                <a:cubicBezTo>
                  <a:pt x="692705" y="-14133"/>
                  <a:pt x="838465" y="21116"/>
                  <a:pt x="961581" y="0"/>
                </a:cubicBezTo>
                <a:cubicBezTo>
                  <a:pt x="1084697" y="-21116"/>
                  <a:pt x="1330593" y="34726"/>
                  <a:pt x="1451799" y="0"/>
                </a:cubicBezTo>
                <a:cubicBezTo>
                  <a:pt x="1573005" y="-34726"/>
                  <a:pt x="1756340" y="7096"/>
                  <a:pt x="1885453" y="0"/>
                </a:cubicBezTo>
                <a:cubicBezTo>
                  <a:pt x="1931695" y="135589"/>
                  <a:pt x="1872546" y="307007"/>
                  <a:pt x="1885453" y="461665"/>
                </a:cubicBezTo>
                <a:cubicBezTo>
                  <a:pt x="1726005" y="503373"/>
                  <a:pt x="1546508" y="445646"/>
                  <a:pt x="1395235" y="461665"/>
                </a:cubicBezTo>
                <a:cubicBezTo>
                  <a:pt x="1243962" y="477684"/>
                  <a:pt x="1090699" y="452408"/>
                  <a:pt x="942727" y="461665"/>
                </a:cubicBezTo>
                <a:cubicBezTo>
                  <a:pt x="794755" y="470922"/>
                  <a:pt x="698624" y="412226"/>
                  <a:pt x="527927" y="461665"/>
                </a:cubicBezTo>
                <a:cubicBezTo>
                  <a:pt x="357230" y="511104"/>
                  <a:pt x="191881" y="448791"/>
                  <a:pt x="0" y="461665"/>
                </a:cubicBezTo>
                <a:cubicBezTo>
                  <a:pt x="-24982" y="306399"/>
                  <a:pt x="6119" y="175376"/>
                  <a:pt x="0" y="0"/>
                </a:cubicBezTo>
                <a:close/>
              </a:path>
            </a:pathLst>
          </a:cu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Изменение Решение о проведении инвентаризации</a:t>
            </a:r>
          </a:p>
          <a:p>
            <a:r>
              <a:rPr lang="ru-RU" dirty="0">
                <a:hlinkClick r:id="rId4" action="ppaction://hlinkfile"/>
              </a:rPr>
              <a:t>Ф. (0510447)</a:t>
            </a:r>
            <a:endParaRPr lang="ru-RU" dirty="0"/>
          </a:p>
        </p:txBody>
      </p:sp>
      <p:sp>
        <p:nvSpPr>
          <p:cNvPr id="15" name="TextBox 14"/>
          <p:cNvSpPr txBox="1"/>
          <p:nvPr/>
        </p:nvSpPr>
        <p:spPr>
          <a:xfrm>
            <a:off x="4126709" y="1411387"/>
            <a:ext cx="3769912" cy="830997"/>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kumimoji="0" lang="ru-RU" sz="16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Инвентаризационные </a:t>
            </a:r>
            <a:r>
              <a:rPr lang="ru-RU" sz="1600" dirty="0">
                <a:solidFill>
                  <a:prstClr val="black"/>
                </a:solidFill>
                <a:latin typeface="Cambria" pitchFamily="18" charset="0" panose="02040503050406030204"/>
                <a:ea typeface="Cambria" pitchFamily="18" charset="0" panose="02040503050406030204"/>
                <a:cs typeface="Times New Roman" pitchFamily="18" charset="0" panose="02020603050405020304"/>
              </a:rPr>
              <a:t>описи  по объектам нефинансовых активов </a:t>
            </a:r>
            <a:endParaRPr lang="ru-RU" sz="1600" dirty="0" smtClean="0">
              <a:solidFill>
                <a:prstClr val="black"/>
              </a:solidFill>
              <a:latin typeface="Cambria" pitchFamily="18" charset="0" panose="02040503050406030204"/>
              <a:ea typeface="Cambria" pitchFamily="18" charset="0" panose="02040503050406030204"/>
              <a:cs typeface="Times New Roman" pitchFamily="18" charset="0" panose="02020603050405020304"/>
            </a:endParaRPr>
          </a:p>
          <a:p>
            <a:pPr lvl="0" algn="ctr">
              <a:defRPr/>
            </a:pPr>
            <a:r>
              <a:rPr kumimoji="0" lang="ru-RU" sz="16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 </a:t>
            </a:r>
            <a:r>
              <a:rPr kumimoji="0" lang="ru-RU" sz="1600" b="1" i="0" u="sng" strike="noStrike" kern="1200" cap="none" spc="0" normalizeH="0" baseline="0" noProof="0" dirty="0" smtClean="0">
                <a:ln>
                  <a:noFill/>
                </a:ln>
                <a:solidFill>
                  <a:schemeClr val="accent1">
                    <a:lumMod val="75000"/>
                  </a:schemeClr>
                </a:solidFill>
                <a:effectLst/>
                <a:uFillTx/>
                <a:latin typeface="Cambria" pitchFamily="18" charset="0" panose="02040503050406030204"/>
                <a:ea typeface="Cambria" pitchFamily="18" charset="0" panose="02040503050406030204"/>
                <a:cs typeface="Times New Roman" pitchFamily="18" charset="0" panose="02020603050405020304"/>
              </a:rPr>
              <a:t>ф. </a:t>
            </a:r>
            <a:r>
              <a:rPr lang="ru-RU" sz="1600" b="1" u="sng" dirty="0" smtClean="0">
                <a:solidFill>
                  <a:schemeClr val="accent1">
                    <a:lumMod val="75000"/>
                  </a:schemeClr>
                </a:solidFill>
                <a:latin typeface="Cambria" pitchFamily="18" charset="0" panose="02040503050406030204"/>
                <a:ea typeface="Cambria" pitchFamily="18" charset="0" panose="02040503050406030204"/>
                <a:cs typeface="Times New Roman" pitchFamily="18" charset="0" panose="02020603050405020304"/>
                <a:hlinkClick r:id="rId5" action="ppaction://hlinkfile"/>
              </a:rPr>
              <a:t>05</a:t>
            </a:r>
            <a:r>
              <a:rPr lang="ru-RU" sz="1600" b="1" u="sng" dirty="0" smtClean="0">
                <a:solidFill>
                  <a:schemeClr val="accent1">
                    <a:lumMod val="75000"/>
                  </a:schemeClr>
                </a:solidFill>
                <a:latin typeface="Cambria" pitchFamily="18" charset="0" panose="02040503050406030204"/>
                <a:ea typeface="Cambria" pitchFamily="18" charset="0" panose="02040503050406030204"/>
                <a:cs typeface="Times New Roman" pitchFamily="18" charset="0" panose="02020603050405020304"/>
              </a:rPr>
              <a:t>04087</a:t>
            </a:r>
            <a:r>
              <a:rPr lang="ru-RU" sz="1600" b="1" dirty="0">
                <a:solidFill>
                  <a:prstClr val="black"/>
                </a:solidFill>
                <a:latin typeface="Cambria" pitchFamily="18" charset="0" panose="02040503050406030204"/>
                <a:ea typeface="Cambria" pitchFamily="18" charset="0" panose="02040503050406030204"/>
                <a:cs typeface="Times New Roman" pitchFamily="18" charset="0" panose="02020603050405020304"/>
              </a:rPr>
              <a:t>)</a:t>
            </a:r>
          </a:p>
        </p:txBody>
      </p:sp>
      <p:sp>
        <p:nvSpPr>
          <p:cNvPr id="16" name="TextBox 15"/>
          <p:cNvSpPr txBox="1"/>
          <p:nvPr/>
        </p:nvSpPr>
        <p:spPr>
          <a:xfrm>
            <a:off x="4754987" y="2810446"/>
            <a:ext cx="2513357" cy="83099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6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a:t>
            </a:r>
          </a:p>
          <a:p>
            <a:pPr marL="0" marR="0" lvl="0" indent="0" algn="ctr" defTabSz="914400" rtl="0" eaLnBrk="1" fontAlgn="auto" latinLnBrk="0" hangingPunct="1">
              <a:lnSpc>
                <a:spcPct val="100000"/>
              </a:lnSpc>
              <a:spcBef>
                <a:spcPts val="0"/>
              </a:spcBef>
              <a:spcAft>
                <a:spcPts val="0"/>
              </a:spcAft>
              <a:buClrTx/>
              <a:buSzTx/>
              <a:buFontTx/>
              <a:buNone/>
              <a:defRPr/>
            </a:pPr>
            <a:r>
              <a:rPr kumimoji="0" lang="ru-RU" sz="16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 </a:t>
            </a:r>
            <a:r>
              <a:rPr kumimoji="0" lang="ru-RU" sz="1600" b="1" i="0" u="none" strike="noStrike" kern="1200" cap="none" spc="0" normalizeH="0" baseline="0" noProof="0" dirty="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hlinkClick r:id="rId6" action="ppaction://hlinkfile"/>
              </a:rPr>
              <a:t>(ф. 0510463)</a:t>
            </a:r>
            <a:endParaRPr kumimoji="0" lang="ru-RU" sz="1600" b="1" i="0" u="none" strike="noStrike" kern="1200" cap="none" spc="0" normalizeH="0" baseline="0" noProof="0" dirty="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17" name="TextBox 16"/>
          <p:cNvSpPr txBox="1"/>
          <p:nvPr/>
        </p:nvSpPr>
        <p:spPr>
          <a:xfrm>
            <a:off x="403185" y="4621489"/>
            <a:ext cx="4165550" cy="584775"/>
          </a:xfrm>
          <a:prstGeom prst="rect">
            <a:avLst/>
          </a:prstGeom>
          <a:solidFill>
            <a:srgbClr val="A6D8A1"/>
          </a:solidFill>
          <a:ln w="22225"/>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600" b="1" i="0" u="none" strike="noStrike" kern="1200" cap="none" spc="0" normalizeH="0" baseline="0" noProof="0" dirty="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hlinkClick r:id="rId7" action="ppaction://hlinkfile"/>
              </a:rPr>
              <a:t>Ф. </a:t>
            </a:r>
            <a:r>
              <a:rPr kumimoji="0" lang="ru-RU" sz="1600" b="1" i="0" u="none" strike="noStrike" kern="1200" cap="none" spc="0" normalizeH="0" baseline="0" noProof="0" dirty="0" smtClean="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hlinkClick r:id="rId7" action="ppaction://hlinkfile"/>
              </a:rPr>
              <a:t>0510448</a:t>
            </a:r>
            <a:r>
              <a:rPr kumimoji="0" lang="en-US" sz="1600" b="1" i="0" u="none" strike="noStrike" kern="1200" cap="none" spc="0" normalizeH="0" baseline="0" noProof="0" dirty="0" smtClean="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rPr>
              <a:t> - </a:t>
            </a:r>
            <a:r>
              <a:rPr lang="ru-RU" sz="1600" dirty="0">
                <a:latin typeface="Cambria" pitchFamily="18" charset="0" panose="02040503050406030204"/>
                <a:ea typeface="Cambria" pitchFamily="18" charset="0" panose="02040503050406030204"/>
              </a:rPr>
              <a:t>Акт о приеме-передаче объектов нефинансовых активов</a:t>
            </a:r>
            <a:endParaRPr kumimoji="0" lang="ru-RU" sz="1600" b="1" i="0" u="none" strike="noStrike" kern="1200" cap="none" spc="0" normalizeH="0" baseline="0" noProof="0" dirty="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18" name="TextBox 17"/>
          <p:cNvSpPr txBox="1"/>
          <p:nvPr/>
        </p:nvSpPr>
        <p:spPr>
          <a:xfrm>
            <a:off x="8987669" y="5870992"/>
            <a:ext cx="3087115"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600" b="1" i="0" u="none" strike="noStrike" kern="1200" cap="none" spc="0" normalizeH="0" baseline="0" noProof="0" dirty="0">
                <a:ln>
                  <a:noFill/>
                </a:ln>
                <a:solidFill>
                  <a:srgbClr val="0070C0"/>
                </a:solidFill>
                <a:effectLst/>
                <a:uFillTx/>
                <a:latin typeface="Cambria" pitchFamily="18" charset="0" panose="02040503050406030204"/>
                <a:ea typeface="Cambria" pitchFamily="18" charset="0" panose="02040503050406030204"/>
                <a:cs typeface="Times New Roman" pitchFamily="18" charset="0" panose="02020603050405020304"/>
              </a:rPr>
              <a:t>Служебное </a:t>
            </a:r>
            <a:r>
              <a:rPr kumimoji="0" lang="ru-RU" sz="1600" b="1" i="0" u="none" strike="noStrike" kern="1200" cap="none" spc="0" normalizeH="0" baseline="0" noProof="0" dirty="0" smtClean="0">
                <a:ln>
                  <a:noFill/>
                </a:ln>
                <a:solidFill>
                  <a:srgbClr val="0070C0"/>
                </a:solidFill>
                <a:effectLst/>
                <a:uFillTx/>
                <a:latin typeface="Cambria" pitchFamily="18" charset="0" panose="02040503050406030204"/>
                <a:ea typeface="Cambria" pitchFamily="18" charset="0" panose="02040503050406030204"/>
                <a:cs typeface="Times New Roman" pitchFamily="18" charset="0" panose="02020603050405020304"/>
              </a:rPr>
              <a:t>разбирательство</a:t>
            </a:r>
            <a:endParaRPr kumimoji="0" lang="en-US" sz="1600" b="1" i="0" u="none" strike="noStrike" kern="1200" cap="none" spc="0" normalizeH="0" baseline="0" noProof="0" dirty="0" smtClean="0">
              <a:ln>
                <a:noFill/>
              </a:ln>
              <a:solidFill>
                <a:srgbClr val="0070C0"/>
              </a:solidFill>
              <a:uFillTx/>
              <a:latin typeface="Cambria" pitchFamily="18" charset="0" panose="02040503050406030204"/>
              <a:ea typeface="Cambria" pitchFamily="18" charset="0" panose="02040503050406030204"/>
              <a:cs typeface="Times New Roman" pitchFamily="18" charset="0" panose="02020603050405020304"/>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sz="1200" b="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a:t>
            </a:r>
            <a:r>
              <a:rPr lang="ru-RU" sz="1200" b="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см слайд 18</a:t>
            </a:r>
            <a:r>
              <a:rPr lang="en-US" sz="1200" b="1"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a:t>
            </a:r>
            <a:endParaRPr kumimoji="0" lang="ru-RU" sz="1200" b="1"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19" name="Правая фигурная скобка 18"/>
          <p:cNvSpPr/>
          <p:nvPr/>
        </p:nvSpPr>
        <p:spPr>
          <a:xfrm>
            <a:off x="3336062" y="1285912"/>
            <a:ext cx="313166" cy="1986647"/>
          </a:xfrm>
          <a:prstGeom prst="rightBrace">
            <a:avLst/>
          </a:prstGeom>
          <a:ln w="22225"/>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a:ln>
                <a:noFill/>
              </a:ln>
              <a:solidFill>
                <a:prstClr val="black"/>
              </a:solidFill>
              <a:effectLst/>
              <a:uFillTx/>
              <a:latin typeface="Cambria" pitchFamily="18" charset="0" panose="02040503050406030204"/>
              <a:ea typeface="Cambria" pitchFamily="18" charset="0" panose="02040503050406030204"/>
            </a:endParaRPr>
          </a:p>
        </p:txBody>
      </p:sp>
      <p:cxnSp>
        <p:nvCxnSpPr>
          <p:cNvPr id="20" name="Прямая со стрелкой 19"/>
          <p:cNvCxnSpPr>
            <a:cxnSpLocks/>
            <a:stCxn id="19" idx="1"/>
            <a:endCxn id="15" idx="1"/>
          </p:cNvCxnSpPr>
          <p:nvPr/>
        </p:nvCxnSpPr>
        <p:spPr>
          <a:xfrm flipV="1">
            <a:off x="3649228" y="1826886"/>
            <a:ext cx="477481" cy="452350"/>
          </a:xfrm>
          <a:prstGeom prst="straightConnector1">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1" name="Прямая со стрелкой 20"/>
          <p:cNvCxnSpPr>
            <a:cxnSpLocks/>
            <a:stCxn id="15" idx="2"/>
            <a:endCxn id="16" idx="0"/>
          </p:cNvCxnSpPr>
          <p:nvPr/>
        </p:nvCxnSpPr>
        <p:spPr>
          <a:xfrm>
            <a:off x="6011665" y="2242384"/>
            <a:ext cx="1" cy="568062"/>
          </a:xfrm>
          <a:prstGeom prst="straightConnector1">
            <a:avLst/>
          </a:prstGeom>
          <a:ln w="22225">
            <a:tailEnd type="stealth" w="lg" len="lg"/>
          </a:ln>
        </p:spPr>
        <p:style>
          <a:lnRef idx="2">
            <a:schemeClr val="accent1"/>
          </a:lnRef>
          <a:fillRef idx="0">
            <a:schemeClr val="accent1"/>
          </a:fillRef>
          <a:effectRef idx="1">
            <a:schemeClr val="accent1"/>
          </a:effectRef>
          <a:fontRef idx="minor">
            <a:schemeClr val="tx1"/>
          </a:fontRef>
        </p:style>
      </p:cxnSp>
      <p:cxnSp>
        <p:nvCxnSpPr>
          <p:cNvPr id="22" name="Прямая со стрелкой 21"/>
          <p:cNvCxnSpPr>
            <a:cxnSpLocks/>
            <a:stCxn id="16" idx="2"/>
            <a:endCxn id="17" idx="0"/>
          </p:cNvCxnSpPr>
          <p:nvPr/>
        </p:nvCxnSpPr>
        <p:spPr>
          <a:xfrm rot="5400000">
            <a:off x="3758790" y="2368613"/>
            <a:ext cx="980046" cy="3525706"/>
          </a:xfrm>
          <a:prstGeom prst="bentConnector3">
            <a:avLst>
              <a:gd name="adj1" fmla="val 50000"/>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3" name="Прямая со стрелкой 22"/>
          <p:cNvCxnSpPr>
            <a:cxnSpLocks/>
            <a:stCxn id="16" idx="2"/>
            <a:endCxn id="28" idx="0"/>
          </p:cNvCxnSpPr>
          <p:nvPr/>
        </p:nvCxnSpPr>
        <p:spPr>
          <a:xfrm rot="16200000" flipH="1">
            <a:off x="6056331" y="3596777"/>
            <a:ext cx="932710" cy="1022041"/>
          </a:xfrm>
          <a:prstGeom prst="bentConnector3">
            <a:avLst>
              <a:gd name="adj1" fmla="val 53381"/>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4" name="Прямая со стрелкой 23"/>
          <p:cNvCxnSpPr>
            <a:cxnSpLocks/>
            <a:endCxn id="18" idx="0"/>
          </p:cNvCxnSpPr>
          <p:nvPr/>
        </p:nvCxnSpPr>
        <p:spPr>
          <a:xfrm>
            <a:off x="6051890" y="4143035"/>
            <a:ext cx="4479337" cy="1727957"/>
          </a:xfrm>
          <a:prstGeom prst="bentConnector2">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508080" y="4241988"/>
            <a:ext cx="9845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излишки</a:t>
            </a:r>
          </a:p>
        </p:txBody>
      </p:sp>
      <p:sp>
        <p:nvSpPr>
          <p:cNvPr id="26" name="TextBox 25"/>
          <p:cNvSpPr txBox="1"/>
          <p:nvPr/>
        </p:nvSpPr>
        <p:spPr>
          <a:xfrm>
            <a:off x="9444523" y="5494119"/>
            <a:ext cx="16556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недостача</a:t>
            </a:r>
          </a:p>
        </p:txBody>
      </p:sp>
      <p:sp>
        <p:nvSpPr>
          <p:cNvPr id="27" name="TextBox 26"/>
          <p:cNvSpPr txBox="1"/>
          <p:nvPr/>
        </p:nvSpPr>
        <p:spPr>
          <a:xfrm>
            <a:off x="6051890" y="4169842"/>
            <a:ext cx="10305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не </a:t>
            </a:r>
            <a:r>
              <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актив</a:t>
            </a:r>
          </a:p>
        </p:txBody>
      </p:sp>
      <p:sp>
        <p:nvSpPr>
          <p:cNvPr id="28" name="TextBox 27"/>
          <p:cNvSpPr txBox="1"/>
          <p:nvPr/>
        </p:nvSpPr>
        <p:spPr>
          <a:xfrm>
            <a:off x="5012170" y="4574153"/>
            <a:ext cx="4043073" cy="830997"/>
          </a:xfrm>
          <a:prstGeom prst="rect">
            <a:avLst/>
          </a:prstGeom>
          <a:solidFill>
            <a:srgbClr val="A6D8A1"/>
          </a:solidFill>
          <a:ln w="22225"/>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600" b="1" i="0" u="none" strike="noStrike" kern="1200" cap="none" spc="0" normalizeH="0" baseline="0" noProof="0" dirty="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hlinkClick r:id="rId8" action="ppaction://hlinkfile"/>
              </a:rPr>
              <a:t>Ф. </a:t>
            </a:r>
            <a:r>
              <a:rPr kumimoji="0" lang="ru-RU" sz="1600" b="1" i="0" u="none" strike="noStrike" kern="1200" cap="none" spc="0" normalizeH="0" baseline="0" noProof="0" dirty="0" smtClean="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hlinkClick r:id="rId8" action="ppaction://hlinkfile"/>
              </a:rPr>
              <a:t>0510440</a:t>
            </a:r>
            <a:r>
              <a:rPr kumimoji="0" lang="en-US" sz="1600" b="1" i="0" u="none" strike="noStrike" kern="1200" cap="none" spc="0" normalizeH="0" baseline="0" noProof="0" dirty="0" smtClean="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rPr>
              <a:t> - </a:t>
            </a:r>
            <a:r>
              <a:rPr lang="ru-RU" sz="1600" dirty="0">
                <a:latin typeface="Cambria" pitchFamily="18" charset="0" panose="02040503050406030204"/>
                <a:ea typeface="Cambria" pitchFamily="18" charset="0" panose="02040503050406030204"/>
              </a:rPr>
              <a:t>Решение о прекращении признания активами объектов нефинансовых активов</a:t>
            </a:r>
            <a:endParaRPr kumimoji="0" lang="ru-RU" sz="1600" b="1" i="0" u="none" strike="noStrike" kern="1200" cap="none" spc="0" normalizeH="0" baseline="0" noProof="0" dirty="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31" name="TextBox 30"/>
          <p:cNvSpPr txBox="1"/>
          <p:nvPr/>
        </p:nvSpPr>
        <p:spPr>
          <a:xfrm>
            <a:off x="9568901" y="112888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b="1" i="0" u="none" strike="noStrike" kern="1200" cap="none" spc="0" normalizeH="0" baseline="0" noProof="0" dirty="0" smtClean="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rPr>
              <a:t>61н –реализовано </a:t>
            </a:r>
            <a:endParaRPr kumimoji="0" lang="ru-RU" sz="1400" b="1"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32" name="TextBox 31"/>
          <p:cNvSpPr txBox="1"/>
          <p:nvPr/>
        </p:nvSpPr>
        <p:spPr>
          <a:xfrm>
            <a:off x="9568901" y="1474977"/>
            <a:ext cx="2209739" cy="584775"/>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b="1" dirty="0"/>
              <a:t>61н- без статусной модели до </a:t>
            </a:r>
            <a:r>
              <a:rPr lang="ru-RU" b="1" dirty="0">
                <a:solidFill>
                  <a:srgbClr val="FF0000"/>
                </a:solidFill>
              </a:rPr>
              <a:t>30.11.23</a:t>
            </a:r>
            <a:endParaRPr lang="ru-RU" b="1" dirty="0">
              <a:solidFill>
                <a:srgbClr val="FF0000"/>
              </a:solidFill>
            </a:endParaRPr>
          </a:p>
        </p:txBody>
      </p:sp>
      <p:sp>
        <p:nvSpPr>
          <p:cNvPr id="33" name="TextBox 32"/>
          <p:cNvSpPr txBox="1"/>
          <p:nvPr/>
        </p:nvSpPr>
        <p:spPr>
          <a:xfrm>
            <a:off x="9602852" y="2167347"/>
            <a:ext cx="2193000" cy="33855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6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52н</a:t>
            </a:r>
            <a:endParaRPr lang="ru-RU" sz="1600" b="1" dirty="0">
              <a:solidFill>
                <a:prstClr val="black"/>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34" name="Рисунок 33"/>
          <p:cNvPicPr>
            <a:picLocks noChangeAspect="1"/>
          </p:cNvPicPr>
          <p:nvPr/>
        </p:nvPicPr>
        <p:blipFill>
          <a:blip r:embed="rId9"/>
          <a:stretch/>
        </p:blipFill>
        <p:spPr>
          <a:xfrm>
            <a:off x="11630607" y="890007"/>
            <a:ext cx="387498" cy="548088"/>
          </a:xfrm>
          <a:prstGeom prst="rect">
            <a:avLst/>
          </a:prstGeom>
        </p:spPr>
      </p:pic>
      <p:pic>
        <p:nvPicPr>
          <p:cNvPr id="35" name="Рисунок 34"/>
          <p:cNvPicPr>
            <a:picLocks noChangeAspect="1"/>
          </p:cNvPicPr>
          <p:nvPr/>
        </p:nvPicPr>
        <p:blipFill>
          <a:blip r:embed="rId10"/>
          <a:stretch/>
        </p:blipFill>
        <p:spPr>
          <a:xfrm>
            <a:off x="11621419" y="2157590"/>
            <a:ext cx="453365" cy="401011"/>
          </a:xfrm>
          <a:prstGeom prst="rect">
            <a:avLst/>
          </a:prstGeom>
        </p:spPr>
      </p:pic>
      <p:pic>
        <p:nvPicPr>
          <p:cNvPr id="36" name="Рисунок 35"/>
          <p:cNvPicPr>
            <a:picLocks noChangeAspect="1"/>
          </p:cNvPicPr>
          <p:nvPr/>
        </p:nvPicPr>
        <p:blipFill>
          <a:blip r:embed="rId10"/>
          <a:stretch/>
        </p:blipFill>
        <p:spPr>
          <a:xfrm>
            <a:off x="11597673" y="1566858"/>
            <a:ext cx="453365" cy="401011"/>
          </a:xfrm>
          <a:prstGeom prst="rect">
            <a:avLst/>
          </a:prstGeom>
        </p:spPr>
      </p:pic>
      <p:grpSp>
        <p:nvGrpSpPr>
          <p:cNvPr id="37" name="Группа 36"/>
          <p:cNvGrpSpPr/>
          <p:nvPr/>
        </p:nvGrpSpPr>
        <p:grpSpPr>
          <a:xfrm>
            <a:off x="94919" y="82504"/>
            <a:ext cx="2281366" cy="749490"/>
            <a:chOff x="69947" y="50611"/>
            <a:chExt cx="2557465" cy="838389"/>
          </a:xfrm>
        </p:grpSpPr>
        <p:pic>
          <p:nvPicPr>
            <p:cNvPr id="38" name="Рисунок 37" descr="Межрегиональное бухгалтерское УФК"/>
            <p:cNvPicPr/>
            <p:nvPr/>
          </p:nvPicPr>
          <p:blipFill rotWithShape="1">
            <a:blip r:embed="rId11">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9" name="Рисунок 38" descr="Межрегиональное бухгалтерское УФК"/>
            <p:cNvPicPr/>
            <p:nvPr/>
          </p:nvPicPr>
          <p:blipFill rotWithShape="1">
            <a:blip r:embed="rId12">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pic>
        <p:nvPicPr>
          <p:cNvPr id="40" name="Рисунок 39"/>
          <p:cNvPicPr>
            <a:picLocks noChangeAspect="1"/>
          </p:cNvPicPr>
          <p:nvPr/>
        </p:nvPicPr>
        <p:blipFill>
          <a:blip r:embed="rId10"/>
          <a:stretch/>
        </p:blipFill>
        <p:spPr>
          <a:xfrm>
            <a:off x="6933374" y="2607642"/>
            <a:ext cx="453365" cy="401011"/>
          </a:xfrm>
          <a:prstGeom prst="rect">
            <a:avLst/>
          </a:prstGeom>
        </p:spPr>
      </p:pic>
      <p:pic>
        <p:nvPicPr>
          <p:cNvPr id="41" name="Рисунок 40"/>
          <p:cNvPicPr>
            <a:picLocks noChangeAspect="1"/>
          </p:cNvPicPr>
          <p:nvPr/>
        </p:nvPicPr>
        <p:blipFill>
          <a:blip r:embed="rId9"/>
          <a:stretch/>
        </p:blipFill>
        <p:spPr>
          <a:xfrm>
            <a:off x="7419761" y="2514450"/>
            <a:ext cx="387498" cy="548088"/>
          </a:xfrm>
          <a:prstGeom prst="rect">
            <a:avLst/>
          </a:prstGeom>
        </p:spPr>
      </p:pic>
      <p:sp>
        <p:nvSpPr>
          <p:cNvPr id="2" name="Прямоугольник 1"/>
          <p:cNvSpPr/>
          <p:nvPr/>
        </p:nvSpPr>
        <p:spPr>
          <a:xfrm>
            <a:off x="7486545" y="2688698"/>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НФА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91"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703594" y="1115488"/>
            <a:ext cx="8464011"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Решение о проведении инвентаризации (ф.0510439)</a:t>
            </a:r>
          </a:p>
        </p:txBody>
      </p:sp>
      <p:sp>
        <p:nvSpPr>
          <p:cNvPr id="32" name="TextBox 31"/>
          <p:cNvSpPr txBox="1"/>
          <p:nvPr/>
        </p:nvSpPr>
        <p:spPr>
          <a:xfrm>
            <a:off x="703594" y="1879406"/>
            <a:ext cx="8464012" cy="584775"/>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Инвентаризационные описи. </a:t>
            </a:r>
            <a:r>
              <a:rPr lang="ru-RU" dirty="0" err="1"/>
              <a:t>Предзаполняются</a:t>
            </a:r>
            <a:r>
              <a:rPr lang="ru-RU" dirty="0"/>
              <a:t> данные наименования объектов НФА по коду счета; местоположение (адрес); ОЛ,  ФИО , должность членов комиссии</a:t>
            </a:r>
          </a:p>
        </p:txBody>
      </p:sp>
      <p:sp>
        <p:nvSpPr>
          <p:cNvPr id="33" name="TextBox 32"/>
          <p:cNvSpPr txBox="1"/>
          <p:nvPr/>
        </p:nvSpPr>
        <p:spPr>
          <a:xfrm>
            <a:off x="703594" y="2824000"/>
            <a:ext cx="8464011" cy="338554"/>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Акт о результатах инвентаризации (ф. 0510463) – Приказ №61н.</a:t>
            </a:r>
          </a:p>
        </p:txBody>
      </p:sp>
      <p:sp>
        <p:nvSpPr>
          <p:cNvPr id="34" name="TextBox 33"/>
          <p:cNvSpPr txBox="1"/>
          <p:nvPr/>
        </p:nvSpPr>
        <p:spPr>
          <a:xfrm>
            <a:off x="678179" y="4177165"/>
            <a:ext cx="2181806"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marR="0" lvl="0" indent="0"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defRPr>
            </a:lvl1pPr>
          </a:lstStyle>
          <a:p>
            <a:r>
              <a:rPr lang="ru-RU" sz="1600" dirty="0"/>
              <a:t>Р.1 Отклонения не выявлены</a:t>
            </a:r>
          </a:p>
        </p:txBody>
      </p:sp>
      <p:sp>
        <p:nvSpPr>
          <p:cNvPr id="35" name="TextBox 34"/>
          <p:cNvSpPr txBox="1"/>
          <p:nvPr/>
        </p:nvSpPr>
        <p:spPr>
          <a:xfrm>
            <a:off x="6384100" y="4149524"/>
            <a:ext cx="2790902" cy="1077218"/>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pPr algn="ctr"/>
            <a:r>
              <a:rPr lang="ru-RU" dirty="0"/>
              <a:t>Р.3 Качественные отклонения (признаки не соответствия  условиям актива,  обесценения)</a:t>
            </a:r>
          </a:p>
        </p:txBody>
      </p:sp>
      <p:sp>
        <p:nvSpPr>
          <p:cNvPr id="36" name="TextBox 35"/>
          <p:cNvSpPr txBox="1"/>
          <p:nvPr/>
        </p:nvSpPr>
        <p:spPr>
          <a:xfrm>
            <a:off x="3655433" y="4162198"/>
            <a:ext cx="2564117" cy="830997"/>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lgn="ctr">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Р.2 Количественные отклонения (излишки, недостача)</a:t>
            </a:r>
          </a:p>
        </p:txBody>
      </p:sp>
      <p:sp>
        <p:nvSpPr>
          <p:cNvPr id="37" name="TextBox 36"/>
          <p:cNvSpPr txBox="1"/>
          <p:nvPr/>
        </p:nvSpPr>
        <p:spPr>
          <a:xfrm>
            <a:off x="645122" y="5012042"/>
            <a:ext cx="2214863"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6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Не требуется изменений в учете</a:t>
            </a:r>
          </a:p>
        </p:txBody>
      </p:sp>
      <p:cxnSp>
        <p:nvCxnSpPr>
          <p:cNvPr id="38" name="Прямая со стрелкой 37"/>
          <p:cNvCxnSpPr>
            <a:cxnSpLocks/>
            <a:stCxn id="31" idx="2"/>
            <a:endCxn id="32" idx="0"/>
          </p:cNvCxnSpPr>
          <p:nvPr/>
        </p:nvCxnSpPr>
        <p:spPr>
          <a:xfrm>
            <a:off x="4935600" y="1423265"/>
            <a:ext cx="0" cy="456141"/>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Прямая со стрелкой 38"/>
          <p:cNvCxnSpPr>
            <a:cxnSpLocks/>
            <a:stCxn id="32" idx="2"/>
            <a:endCxn id="33" idx="0"/>
          </p:cNvCxnSpPr>
          <p:nvPr/>
        </p:nvCxnSpPr>
        <p:spPr>
          <a:xfrm>
            <a:off x="4935600" y="2464181"/>
            <a:ext cx="0" cy="359819"/>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Прямая со стрелкой 39"/>
          <p:cNvCxnSpPr>
            <a:cxnSpLocks/>
            <a:stCxn id="33" idx="2"/>
            <a:endCxn id="34" idx="0"/>
          </p:cNvCxnSpPr>
          <p:nvPr/>
        </p:nvCxnSpPr>
        <p:spPr>
          <a:xfrm rot="5400000">
            <a:off x="2845036" y="2086600"/>
            <a:ext cx="1014611" cy="3166518"/>
          </a:xfrm>
          <a:prstGeom prst="bentConnector3">
            <a:avLst>
              <a:gd name="adj1" fmla="val 48498"/>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Прямая со стрелкой 40"/>
          <p:cNvCxnSpPr>
            <a:cxnSpLocks/>
            <a:stCxn id="33" idx="2"/>
            <a:endCxn id="35" idx="0"/>
          </p:cNvCxnSpPr>
          <p:nvPr/>
        </p:nvCxnSpPr>
        <p:spPr>
          <a:xfrm rot="16200000" flipH="1">
            <a:off x="5864090" y="2234063"/>
            <a:ext cx="986970" cy="2843951"/>
          </a:xfrm>
          <a:prstGeom prst="bentConnector3">
            <a:avLst>
              <a:gd name="adj1" fmla="val 50000"/>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Прямая со стрелкой 41"/>
          <p:cNvCxnSpPr>
            <a:cxnSpLocks/>
            <a:stCxn id="33" idx="2"/>
            <a:endCxn id="36" idx="0"/>
          </p:cNvCxnSpPr>
          <p:nvPr/>
        </p:nvCxnSpPr>
        <p:spPr>
          <a:xfrm>
            <a:off x="4935600" y="3162554"/>
            <a:ext cx="1892" cy="999644"/>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4" name="Стрелка: вниз 48"/>
          <p:cNvSpPr/>
          <p:nvPr/>
        </p:nvSpPr>
        <p:spPr>
          <a:xfrm>
            <a:off x="7573477" y="5310824"/>
            <a:ext cx="484632" cy="1157698"/>
          </a:xfrm>
          <a:prstGeom prst="downArrow">
            <a:avLst/>
          </a:prstGeom>
          <a:ln w="22225">
            <a:solidFill>
              <a:schemeClr val="accent1">
                <a:lumMod val="75000"/>
              </a:schemeClr>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black"/>
              </a:solidFill>
              <a:effectLst/>
              <a:uFillTx/>
              <a:latin typeface="Calibri"/>
              <a:ea typeface="+mn-ea"/>
              <a:cs typeface="+mn-cs"/>
            </a:endParaRPr>
          </a:p>
        </p:txBody>
      </p:sp>
      <p:sp>
        <p:nvSpPr>
          <p:cNvPr id="45" name="Знак умножения 49"/>
          <p:cNvSpPr/>
          <p:nvPr/>
        </p:nvSpPr>
        <p:spPr>
          <a:xfrm>
            <a:off x="1311882" y="5677765"/>
            <a:ext cx="914400" cy="914400"/>
          </a:xfrm>
          <a:prstGeom prst="mathMultiply">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46" name="Стрелка: вниз 48"/>
          <p:cNvSpPr/>
          <p:nvPr/>
        </p:nvSpPr>
        <p:spPr>
          <a:xfrm>
            <a:off x="4693283" y="5181296"/>
            <a:ext cx="484632" cy="1413350"/>
          </a:xfrm>
          <a:prstGeom prst="downArrow">
            <a:avLst/>
          </a:prstGeom>
          <a:ln w="22225">
            <a:solidFill>
              <a:schemeClr val="accent1">
                <a:lumMod val="75000"/>
              </a:schemeClr>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black"/>
              </a:solidFill>
              <a:effectLst/>
              <a:uFillTx/>
              <a:latin typeface="Calibri"/>
              <a:ea typeface="+mn-ea"/>
              <a:cs typeface="+mn-cs"/>
            </a:endParaRPr>
          </a:p>
        </p:txBody>
      </p:sp>
      <p:sp>
        <p:nvSpPr>
          <p:cNvPr id="26" name="TextBox 25"/>
          <p:cNvSpPr txBox="1"/>
          <p:nvPr/>
        </p:nvSpPr>
        <p:spPr>
          <a:xfrm>
            <a:off x="9635957" y="112888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b="1" i="0" u="none" strike="noStrike" kern="1200" cap="none" spc="0" normalizeH="0" baseline="0" noProof="0" dirty="0" smtClean="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rPr>
              <a:t>61н –реализовано </a:t>
            </a:r>
            <a:endParaRPr kumimoji="0" lang="ru-RU" sz="1400" b="1"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27" name="TextBox 26"/>
          <p:cNvSpPr txBox="1"/>
          <p:nvPr/>
        </p:nvSpPr>
        <p:spPr>
          <a:xfrm>
            <a:off x="9635957" y="1474977"/>
            <a:ext cx="2209739" cy="584775"/>
          </a:xfrm>
          <a:prstGeom prst="rect">
            <a:avLst/>
          </a:prstGeom>
          <a:solidFill>
            <a:srgbClr val="FFFFCC"/>
          </a:solidFill>
          <a:ln>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ctr">
              <a:defRPr/>
            </a:pPr>
            <a:r>
              <a:rPr lang="ru-RU" sz="1600" b="1" dirty="0">
                <a:latin typeface="Cambria" pitchFamily="18" charset="0" panose="02040503050406030204"/>
                <a:ea typeface="Cambria" pitchFamily="18" charset="0" panose="02040503050406030204"/>
                <a:cs typeface="Times New Roman" pitchFamily="18" charset="0" panose="02020603050405020304"/>
              </a:rPr>
              <a:t>61н- без статусной модели до </a:t>
            </a:r>
            <a:r>
              <a:rPr lang="ru-RU" sz="1600" b="1" dirty="0">
                <a:solidFill>
                  <a:srgbClr val="FF0000"/>
                </a:solidFill>
                <a:latin typeface="Cambria" pitchFamily="18" charset="0" panose="02040503050406030204"/>
                <a:ea typeface="Cambria" pitchFamily="18" charset="0" panose="02040503050406030204"/>
                <a:cs typeface="Times New Roman" pitchFamily="18" charset="0" panose="02020603050405020304"/>
              </a:rPr>
              <a:t>30.11.23</a:t>
            </a:r>
            <a:endParaRPr lang="ru-RU" sz="1600" b="1" dirty="0">
              <a:solidFill>
                <a:srgbClr val="FF0000"/>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9" name="Рисунок 28"/>
          <p:cNvPicPr>
            <a:picLocks noChangeAspect="1"/>
          </p:cNvPicPr>
          <p:nvPr/>
        </p:nvPicPr>
        <p:blipFill>
          <a:blip r:embed="rId3"/>
          <a:stretch/>
        </p:blipFill>
        <p:spPr>
          <a:xfrm>
            <a:off x="11697663" y="890007"/>
            <a:ext cx="387498" cy="548088"/>
          </a:xfrm>
          <a:prstGeom prst="rect">
            <a:avLst/>
          </a:prstGeom>
        </p:spPr>
      </p:pic>
      <p:pic>
        <p:nvPicPr>
          <p:cNvPr id="43" name="Рисунок 42"/>
          <p:cNvPicPr>
            <a:picLocks noChangeAspect="1"/>
          </p:cNvPicPr>
          <p:nvPr/>
        </p:nvPicPr>
        <p:blipFill>
          <a:blip r:embed="rId4"/>
          <a:stretch/>
        </p:blipFill>
        <p:spPr>
          <a:xfrm>
            <a:off x="11664729" y="1566858"/>
            <a:ext cx="453365" cy="401011"/>
          </a:xfrm>
          <a:prstGeom prst="rect">
            <a:avLst/>
          </a:prstGeom>
        </p:spPr>
      </p:pic>
      <p:grpSp>
        <p:nvGrpSpPr>
          <p:cNvPr id="30" name="Группа 29"/>
          <p:cNvGrpSpPr/>
          <p:nvPr/>
        </p:nvGrpSpPr>
        <p:grpSpPr>
          <a:xfrm>
            <a:off x="94919" y="78694"/>
            <a:ext cx="2281366" cy="749490"/>
            <a:chOff x="69947" y="50611"/>
            <a:chExt cx="2557465" cy="838389"/>
          </a:xfrm>
        </p:grpSpPr>
        <p:pic>
          <p:nvPicPr>
            <p:cNvPr id="47" name="Рисунок 46"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48" name="Рисунок 47"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pic>
        <p:nvPicPr>
          <p:cNvPr id="49" name="Рисунок 48"/>
          <p:cNvPicPr>
            <a:picLocks noChangeAspect="1"/>
          </p:cNvPicPr>
          <p:nvPr/>
        </p:nvPicPr>
        <p:blipFill>
          <a:blip r:embed="rId4"/>
          <a:stretch/>
        </p:blipFill>
        <p:spPr>
          <a:xfrm>
            <a:off x="8565731" y="2620268"/>
            <a:ext cx="453365" cy="401011"/>
          </a:xfrm>
          <a:prstGeom prst="rect">
            <a:avLst/>
          </a:prstGeom>
        </p:spPr>
      </p:pic>
      <p:pic>
        <p:nvPicPr>
          <p:cNvPr id="50" name="Рисунок 49"/>
          <p:cNvPicPr>
            <a:picLocks noChangeAspect="1"/>
          </p:cNvPicPr>
          <p:nvPr/>
        </p:nvPicPr>
        <p:blipFill>
          <a:blip r:embed="rId3"/>
          <a:stretch/>
        </p:blipFill>
        <p:spPr>
          <a:xfrm>
            <a:off x="8973856" y="2574743"/>
            <a:ext cx="387498" cy="548088"/>
          </a:xfrm>
          <a:prstGeom prst="rect">
            <a:avLst/>
          </a:prstGeom>
        </p:spPr>
      </p:pic>
      <p:sp>
        <p:nvSpPr>
          <p:cNvPr id="51" name="Прямоугольник 50"/>
          <p:cNvSpPr/>
          <p:nvPr/>
        </p:nvSpPr>
        <p:spPr>
          <a:xfrm>
            <a:off x="9064337" y="2713438"/>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НФА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391" y="919444"/>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3271013" y="1488590"/>
            <a:ext cx="5900928"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Р.2 Количественные отклонения (излишки, недостача)</a:t>
            </a:r>
          </a:p>
        </p:txBody>
      </p:sp>
      <p:sp>
        <p:nvSpPr>
          <p:cNvPr id="26" name="TextBox 25"/>
          <p:cNvSpPr txBox="1"/>
          <p:nvPr/>
        </p:nvSpPr>
        <p:spPr>
          <a:xfrm>
            <a:off x="1039416" y="2217964"/>
            <a:ext cx="444698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Решение комиссии в Акте </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«Оприходовать излишки»</a:t>
            </a:r>
          </a:p>
        </p:txBody>
      </p:sp>
      <p:cxnSp>
        <p:nvCxnSpPr>
          <p:cNvPr id="27" name="Прямая со стрелкой 26"/>
          <p:cNvCxnSpPr>
            <a:cxnSpLocks/>
            <a:stCxn id="25" idx="2"/>
            <a:endCxn id="26" idx="0"/>
          </p:cNvCxnSpPr>
          <p:nvPr/>
        </p:nvCxnSpPr>
        <p:spPr>
          <a:xfrm flipH="1">
            <a:off x="3262909" y="1796367"/>
            <a:ext cx="2958568" cy="421597"/>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Прямая со стрелкой 27"/>
          <p:cNvCxnSpPr>
            <a:cxnSpLocks/>
            <a:stCxn id="25" idx="2"/>
            <a:endCxn id="29" idx="0"/>
          </p:cNvCxnSpPr>
          <p:nvPr/>
        </p:nvCxnSpPr>
        <p:spPr>
          <a:xfrm>
            <a:off x="6221477" y="1796367"/>
            <a:ext cx="2839453" cy="409670"/>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789683" y="2206037"/>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Решение комиссии в Акте – «Списать нефинансовые активы.</a:t>
            </a:r>
            <a:r>
              <a:rPr kumimoji="0" lang="ru-RU" sz="1400" b="0"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Установить виновное лицо» ( недостача)</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0" name="TextBox 29"/>
          <p:cNvSpPr txBox="1"/>
          <p:nvPr/>
        </p:nvSpPr>
        <p:spPr>
          <a:xfrm>
            <a:off x="1039416" y="2973420"/>
            <a:ext cx="4446985" cy="738664"/>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defRPr/>
            </a:pPr>
            <a:r>
              <a:rPr lang="ru-RU" sz="1400" dirty="0">
                <a:solidFill>
                  <a:srgbClr val="FF0000"/>
                </a:solidFill>
                <a:latin typeface="Cambria" pitchFamily="18" charset="0" panose="02040503050406030204"/>
                <a:ea typeface="Cambria" pitchFamily="18" charset="0" panose="02040503050406030204"/>
              </a:rPr>
              <a:t>Важно! Проверить </a:t>
            </a:r>
            <a:r>
              <a:rPr lang="ru-RU" sz="1400" dirty="0" smtClean="0">
                <a:solidFill>
                  <a:srgbClr val="FF0000"/>
                </a:solidFill>
                <a:latin typeface="Cambria" pitchFamily="18" charset="0" panose="02040503050406030204"/>
                <a:ea typeface="Cambria" pitchFamily="18" charset="0" panose="02040503050406030204"/>
              </a:rPr>
              <a:t>наличие: </a:t>
            </a:r>
          </a:p>
          <a:p>
            <a:pPr lvl="0">
              <a:defRPr/>
            </a:pPr>
            <a:r>
              <a:rPr lang="ru-RU" sz="1400" dirty="0" smtClean="0">
                <a:solidFill>
                  <a:schemeClr val="tx1"/>
                </a:solidFill>
                <a:latin typeface="Cambria" pitchFamily="18" charset="0" panose="02040503050406030204"/>
                <a:ea typeface="Cambria" pitchFamily="18" charset="0" panose="02040503050406030204"/>
              </a:rPr>
              <a:t>- </a:t>
            </a:r>
            <a:r>
              <a:rPr lang="ru-RU" sz="1400" dirty="0" smtClean="0">
                <a:latin typeface="Cambria" pitchFamily="18" charset="0" panose="02040503050406030204"/>
                <a:ea typeface="Cambria" pitchFamily="18" charset="0" panose="02040503050406030204"/>
              </a:rPr>
              <a:t>Акт </a:t>
            </a:r>
            <a:r>
              <a:rPr lang="ru-RU" sz="1400" dirty="0">
                <a:latin typeface="Cambria" pitchFamily="18" charset="0" panose="02040503050406030204"/>
                <a:ea typeface="Cambria" pitchFamily="18" charset="0" panose="02040503050406030204"/>
              </a:rPr>
              <a:t>о приеме-передаче объектов нефинансовых активов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ф.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0510448 – Приказ №61н. </a:t>
            </a:r>
            <a:r>
              <a:rPr kumimoji="0" lang="ru-RU" sz="1400" b="1" i="0" u="none" strike="noStrike" kern="1200" cap="none" spc="0" normalizeH="0" baseline="0" noProof="0" dirty="0" smtClean="0">
                <a:ln>
                  <a:noFill/>
                </a:ln>
                <a:solidFill>
                  <a:schemeClr val="accent6">
                    <a:lumMod val="75000"/>
                  </a:schemeClr>
                </a:solidFill>
                <a:effectLst/>
                <a:uFillTx/>
                <a:latin typeface="Cambria" pitchFamily="18" charset="0" panose="02040503050406030204"/>
                <a:ea typeface="Cambria" pitchFamily="18" charset="0" panose="02040503050406030204"/>
              </a:rPr>
              <a:t>Реализовано</a:t>
            </a:r>
            <a:r>
              <a:rPr lang="ru-RU" sz="1400" dirty="0" smtClean="0">
                <a:solidFill>
                  <a:prstClr val="black"/>
                </a:solidFill>
                <a:latin typeface="Cambria" pitchFamily="18" charset="0" panose="02040503050406030204"/>
                <a:ea typeface="Cambria" pitchFamily="18" charset="0" panose="02040503050406030204"/>
              </a:rPr>
              <a:t>)</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cxnSp>
        <p:nvCxnSpPr>
          <p:cNvPr id="46" name="Прямая со стрелкой 45"/>
          <p:cNvCxnSpPr>
            <a:cxnSpLocks/>
            <a:stCxn id="26" idx="2"/>
            <a:endCxn id="30" idx="0"/>
          </p:cNvCxnSpPr>
          <p:nvPr/>
        </p:nvCxnSpPr>
        <p:spPr>
          <a:xfrm>
            <a:off x="3262909" y="2741184"/>
            <a:ext cx="0" cy="232236"/>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039416" y="4602578"/>
            <a:ext cx="4446985"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Например, </a:t>
            </a: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Дт</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0101ХХХХХ     </a:t>
            </a: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Кт</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040110199</a:t>
            </a:r>
          </a:p>
        </p:txBody>
      </p:sp>
      <p:sp>
        <p:nvSpPr>
          <p:cNvPr id="48" name="TextBox 47"/>
          <p:cNvSpPr txBox="1"/>
          <p:nvPr/>
        </p:nvSpPr>
        <p:spPr>
          <a:xfrm>
            <a:off x="6789683" y="2973420"/>
            <a:ext cx="4542494" cy="2031325"/>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Списание объекта с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учета</a:t>
            </a:r>
          </a:p>
          <a:p>
            <a:pPr lvl="0">
              <a:defRPr/>
            </a:pPr>
            <a:r>
              <a:rPr lang="ru-RU" sz="1400" dirty="0" smtClean="0">
                <a:solidFill>
                  <a:srgbClr val="FF0000"/>
                </a:solidFill>
                <a:latin typeface="Cambria" pitchFamily="18" charset="0" panose="02040503050406030204"/>
                <a:ea typeface="Cambria" pitchFamily="18" charset="0" panose="02040503050406030204"/>
              </a:rPr>
              <a:t>Важно! Проверить наличие:</a:t>
            </a:r>
          </a:p>
          <a:p>
            <a:pPr lvl="0">
              <a:defRPr/>
            </a:pPr>
            <a:r>
              <a:rPr lang="ru-RU" sz="1400" dirty="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 Акт </a:t>
            </a:r>
            <a:r>
              <a:rPr lang="ru-RU" sz="1400" dirty="0">
                <a:solidFill>
                  <a:prstClr val="black"/>
                </a:solidFill>
                <a:latin typeface="Cambria" pitchFamily="18" charset="0" panose="02040503050406030204"/>
                <a:ea typeface="Cambria" pitchFamily="18" charset="0" panose="02040503050406030204"/>
              </a:rPr>
              <a:t>о списании объектов нефинансовых активов (кроме транспортных </a:t>
            </a:r>
            <a:r>
              <a:rPr lang="ru-RU" sz="1400" dirty="0" smtClean="0">
                <a:solidFill>
                  <a:prstClr val="black"/>
                </a:solidFill>
                <a:latin typeface="Cambria" pitchFamily="18" charset="0" panose="02040503050406030204"/>
                <a:ea typeface="Cambria" pitchFamily="18" charset="0" panose="02040503050406030204"/>
              </a:rPr>
              <a:t>средств) (</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ф.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0510454 - Приказ №61н.</a:t>
            </a:r>
            <a:r>
              <a:rPr kumimoji="0" lang="ru-RU" sz="1400" b="0"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a:t>
            </a:r>
            <a:r>
              <a:rPr kumimoji="0" lang="ru-RU" sz="1400" b="1" i="0" u="none" strike="noStrike" kern="1200" cap="none" spc="0" normalizeH="0" noProof="0" dirty="0" smtClean="0">
                <a:ln>
                  <a:noFill/>
                </a:ln>
                <a:solidFill>
                  <a:schemeClr val="accent6">
                    <a:lumMod val="75000"/>
                  </a:schemeClr>
                </a:solidFill>
                <a:effectLst/>
                <a:uFillTx/>
                <a:latin typeface="Cambria" pitchFamily="18" charset="0" panose="02040503050406030204"/>
                <a:ea typeface="Cambria" pitchFamily="18" charset="0" panose="02040503050406030204"/>
              </a:rPr>
              <a:t>Реализовано</a:t>
            </a:r>
            <a:r>
              <a:rPr lang="ru-RU" sz="1400" dirty="0" smtClean="0">
                <a:solidFill>
                  <a:prstClr val="black"/>
                </a:solidFill>
                <a:latin typeface="Cambria" pitchFamily="18" charset="0" panose="02040503050406030204"/>
                <a:ea typeface="Cambria" pitchFamily="18" charset="0" panose="02040503050406030204"/>
              </a:rPr>
              <a:t>) </a:t>
            </a:r>
          </a:p>
          <a:p>
            <a:pPr lvl="0">
              <a:defRPr/>
            </a:pPr>
            <a:r>
              <a:rPr lang="ru-RU" sz="1400" dirty="0" smtClean="0">
                <a:solidFill>
                  <a:prstClr val="black"/>
                </a:solidFill>
                <a:latin typeface="Cambria" pitchFamily="18" charset="0" panose="02040503050406030204"/>
                <a:ea typeface="Cambria" pitchFamily="18" charset="0" panose="02040503050406030204"/>
              </a:rPr>
              <a:t>- </a:t>
            </a:r>
            <a:r>
              <a:rPr lang="ru-RU" sz="1400" dirty="0">
                <a:solidFill>
                  <a:prstClr val="black"/>
                </a:solidFill>
                <a:latin typeface="Cambria" pitchFamily="18" charset="0" panose="02040503050406030204"/>
                <a:ea typeface="Cambria" pitchFamily="18" charset="0" panose="02040503050406030204"/>
              </a:rPr>
              <a:t>Акт о списании объектов </a:t>
            </a:r>
            <a:r>
              <a:rPr lang="ru-RU" sz="1400" dirty="0" smtClean="0">
                <a:solidFill>
                  <a:prstClr val="black"/>
                </a:solidFill>
                <a:latin typeface="Cambria" pitchFamily="18" charset="0" panose="02040503050406030204"/>
                <a:ea typeface="Cambria" pitchFamily="18" charset="0" panose="02040503050406030204"/>
              </a:rPr>
              <a:t>транспортного средства </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0510456 -</a:t>
            </a:r>
            <a:r>
              <a:rPr lang="ru-RU" sz="1400" dirty="0">
                <a:solidFill>
                  <a:prstClr val="black"/>
                </a:solidFill>
                <a:latin typeface="Cambria" pitchFamily="18" charset="0" panose="02040503050406030204"/>
                <a:ea typeface="Cambria" pitchFamily="18" charset="0" panose="02040503050406030204"/>
              </a:rPr>
              <a:t> Приказ №</a:t>
            </a:r>
            <a:r>
              <a:rPr lang="ru-RU" sz="1400" dirty="0" smtClean="0">
                <a:solidFill>
                  <a:prstClr val="black"/>
                </a:solidFill>
                <a:latin typeface="Cambria" pitchFamily="18" charset="0" panose="02040503050406030204"/>
                <a:ea typeface="Cambria" pitchFamily="18" charset="0" panose="02040503050406030204"/>
              </a:rPr>
              <a:t>61н</a:t>
            </a:r>
            <a:r>
              <a:rPr lang="ru-RU" sz="1400" dirty="0">
                <a:solidFill>
                  <a:prstClr val="black"/>
                </a:solidFill>
                <a:latin typeface="Cambria" pitchFamily="18" charset="0" panose="02040503050406030204"/>
                <a:ea typeface="Cambria" pitchFamily="18" charset="0" panose="02040503050406030204"/>
              </a:rPr>
              <a:t>. </a:t>
            </a:r>
            <a:r>
              <a:rPr lang="ru-RU" sz="1400" b="1" dirty="0" smtClean="0">
                <a:solidFill>
                  <a:schemeClr val="accent6">
                    <a:lumMod val="75000"/>
                  </a:schemeClr>
                </a:solidFill>
                <a:latin typeface="Cambria" pitchFamily="18" charset="0" panose="02040503050406030204"/>
                <a:ea typeface="Cambria" pitchFamily="18" charset="0" panose="02040503050406030204"/>
              </a:rPr>
              <a:t>Реализовано</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a:t>
            </a:r>
            <a:endParaRPr kumimoji="0" lang="ru-RU" sz="1400" b="0" i="0" u="none" strike="noStrike" kern="1200" cap="none" spc="0" normalizeH="0" baseline="0" noProof="0" dirty="0">
              <a:ln>
                <a:noFill/>
              </a:ln>
              <a:solidFill>
                <a:prstClr val="black"/>
              </a:solidFill>
              <a:uFillTx/>
              <a:latin typeface="Cambria" pitchFamily="18" charset="0" panose="02040503050406030204"/>
              <a:ea typeface="Cambria" pitchFamily="18" charset="0" panose="02040503050406030204"/>
            </a:endParaRPr>
          </a:p>
          <a:p>
            <a:pPr lvl="0">
              <a:defRPr/>
            </a:pPr>
            <a:r>
              <a:rPr lang="ru-RU" sz="1400" dirty="0" smtClean="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Акт </a:t>
            </a:r>
            <a:r>
              <a:rPr lang="ru-RU" sz="1400" dirty="0">
                <a:solidFill>
                  <a:prstClr val="black"/>
                </a:solidFill>
                <a:latin typeface="Cambria" pitchFamily="18" charset="0" panose="02040503050406030204"/>
                <a:ea typeface="Cambria" pitchFamily="18" charset="0" panose="02040503050406030204"/>
              </a:rPr>
              <a:t>о списании материальных запасов (ф. </a:t>
            </a:r>
            <a:r>
              <a:rPr lang="ru-RU" sz="1400" dirty="0" smtClean="0">
                <a:solidFill>
                  <a:prstClr val="black"/>
                </a:solidFill>
                <a:latin typeface="Cambria" pitchFamily="18" charset="0" panose="02040503050406030204"/>
                <a:ea typeface="Cambria" pitchFamily="18" charset="0" panose="02040503050406030204"/>
              </a:rPr>
              <a:t>0510460 </a:t>
            </a:r>
            <a:r>
              <a:rPr lang="ru-RU" sz="1400" dirty="0">
                <a:solidFill>
                  <a:prstClr val="black"/>
                </a:solidFill>
                <a:latin typeface="Cambria" pitchFamily="18" charset="0" panose="02040503050406030204"/>
                <a:ea typeface="Cambria" pitchFamily="18" charset="0" panose="02040503050406030204"/>
              </a:rPr>
              <a:t>- Приказ №61н. </a:t>
            </a:r>
            <a:r>
              <a:rPr lang="ru-RU" sz="1400" b="1" dirty="0">
                <a:solidFill>
                  <a:schemeClr val="accent6">
                    <a:lumMod val="75000"/>
                  </a:schemeClr>
                </a:solidFill>
                <a:latin typeface="Cambria" pitchFamily="18" charset="0" panose="02040503050406030204"/>
                <a:ea typeface="Cambria" pitchFamily="18" charset="0" panose="02040503050406030204"/>
              </a:rPr>
              <a:t>Реализовано</a:t>
            </a:r>
            <a:r>
              <a:rPr lang="ru-RU" sz="1400" dirty="0" smtClean="0">
                <a:solidFill>
                  <a:prstClr val="black"/>
                </a:solidFill>
                <a:latin typeface="Cambria" pitchFamily="18" charset="0" panose="02040503050406030204"/>
                <a:ea typeface="Cambria" pitchFamily="18" charset="0" panose="02040503050406030204"/>
              </a:rPr>
              <a:t>) </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cxnSp>
        <p:nvCxnSpPr>
          <p:cNvPr id="49" name="Прямая со стрелкой 48"/>
          <p:cNvCxnSpPr>
            <a:cxnSpLocks/>
            <a:stCxn id="30" idx="2"/>
            <a:endCxn id="47" idx="0"/>
          </p:cNvCxnSpPr>
          <p:nvPr/>
        </p:nvCxnSpPr>
        <p:spPr>
          <a:xfrm>
            <a:off x="3262909" y="3712084"/>
            <a:ext cx="0" cy="890494"/>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Прямая со стрелкой 49"/>
          <p:cNvCxnSpPr>
            <a:cxnSpLocks/>
            <a:stCxn id="29" idx="2"/>
            <a:endCxn id="48" idx="0"/>
          </p:cNvCxnSpPr>
          <p:nvPr/>
        </p:nvCxnSpPr>
        <p:spPr>
          <a:xfrm>
            <a:off x="9060930" y="2729257"/>
            <a:ext cx="0" cy="244163"/>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1" name="Стрелка: вниз 32"/>
          <p:cNvSpPr/>
          <p:nvPr/>
        </p:nvSpPr>
        <p:spPr>
          <a:xfrm>
            <a:off x="5979161" y="935212"/>
            <a:ext cx="484632" cy="490217"/>
          </a:xfrm>
          <a:prstGeom prst="downArrow">
            <a:avLst/>
          </a:prstGeom>
          <a:ln w="25400">
            <a:solidFill>
              <a:schemeClr val="accent1"/>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black"/>
              </a:solidFill>
              <a:effectLst/>
              <a:uFillTx/>
              <a:latin typeface="Calibri"/>
              <a:ea typeface="+mn-ea"/>
              <a:cs typeface="+mn-cs"/>
            </a:endParaRPr>
          </a:p>
        </p:txBody>
      </p:sp>
      <p:sp>
        <p:nvSpPr>
          <p:cNvPr id="10" name="Прямоугольник 9"/>
          <p:cNvSpPr/>
          <p:nvPr/>
        </p:nvSpPr>
        <p:spPr>
          <a:xfrm>
            <a:off x="1824076" y="5733103"/>
            <a:ext cx="9931213" cy="1015663"/>
          </a:xfrm>
          <a:prstGeom prst="rect">
            <a:avLst/>
          </a:prstGeom>
        </p:spPr>
        <p:txBody>
          <a:bodyPr wrap="square">
            <a:spAutoFit/>
          </a:bodyPr>
          <a:lstStyle/>
          <a:p>
            <a:r>
              <a:rPr lang="ru-RU" sz="1200" dirty="0">
                <a:latin typeface="Cambria" pitchFamily="18" charset="0" panose="02040503050406030204"/>
                <a:ea typeface="Cambria" pitchFamily="18" charset="0" panose="02040503050406030204"/>
              </a:rPr>
              <a:t>На основании утвержденного руководителем субъекта учета Акта (ф. 0510463) в соответствии с решением инвентаризационной комиссии, не позднее рабочего дня, следующего за днем его утверждения, осуществляется формирование следующих документов: Решения комиссии (ф. 0510440), Акта о приеме-передаче (ф. 0510448), Накладной (ф. 0510450), Акта (ф. 0510436), Решения (ф. 0510437), Решения (ф. 0510445), Решения (ф. 0510446), Приходного кассового ордера (ф. 0310001) (фондового), Расходного кассового ордера (ф. 0310002) (фондового), соответствующих актов на списание объектов нефинансовых активов (для списания недостач)</a:t>
            </a:r>
          </a:p>
        </p:txBody>
      </p:sp>
      <p:pic>
        <p:nvPicPr>
          <p:cNvPr id="24" name="Рисунок 23"/>
          <p:cNvPicPr>
            <a:picLocks noChangeAspect="1"/>
          </p:cNvPicPr>
          <p:nvPr/>
        </p:nvPicPr>
        <p:blipFill>
          <a:blip r:embed="rId3"/>
          <a:stretch/>
        </p:blipFill>
        <p:spPr>
          <a:xfrm>
            <a:off x="1181967" y="5768454"/>
            <a:ext cx="525826" cy="472481"/>
          </a:xfrm>
          <a:prstGeom prst="rect">
            <a:avLst/>
          </a:prstGeom>
        </p:spPr>
      </p:pic>
      <p:sp>
        <p:nvSpPr>
          <p:cNvPr id="31" name="Прямоугольник 30"/>
          <p:cNvSpPr/>
          <p:nvPr/>
        </p:nvSpPr>
        <p:spPr>
          <a:xfrm>
            <a:off x="381581" y="5887889"/>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Прямоугольник 1"/>
          <p:cNvSpPr/>
          <p:nvPr/>
        </p:nvSpPr>
        <p:spPr>
          <a:xfrm>
            <a:off x="6533674" y="5004745"/>
            <a:ext cx="5221615" cy="276999"/>
          </a:xfrm>
          <a:prstGeom prst="rect">
            <a:avLst/>
          </a:prstGeom>
        </p:spPr>
        <p:txBody>
          <a:bodyPr wrap="square">
            <a:spAutoFit/>
          </a:bodyPr>
          <a:lstStyle/>
          <a:p>
            <a:r>
              <a:rPr lang="ru-RU" sz="1200" dirty="0" smtClean="0">
                <a:solidFill>
                  <a:prstClr val="black"/>
                </a:solidFill>
                <a:latin typeface="Cambria" pitchFamily="18" charset="0" panose="02040503050406030204"/>
                <a:ea typeface="Cambria" pitchFamily="18" charset="0" panose="02040503050406030204"/>
              </a:rPr>
              <a:t>+Решения </a:t>
            </a:r>
            <a:r>
              <a:rPr lang="ru-RU" sz="1200" dirty="0">
                <a:solidFill>
                  <a:prstClr val="black"/>
                </a:solidFill>
                <a:latin typeface="Cambria" pitchFamily="18" charset="0" panose="02040503050406030204"/>
                <a:ea typeface="Cambria" pitchFamily="18" charset="0" panose="02040503050406030204"/>
              </a:rPr>
              <a:t>комиссии о справедливой стоимости утраченного имущества</a:t>
            </a:r>
          </a:p>
        </p:txBody>
      </p:sp>
      <p:grpSp>
        <p:nvGrpSpPr>
          <p:cNvPr id="32" name="Группа 31"/>
          <p:cNvGrpSpPr/>
          <p:nvPr/>
        </p:nvGrpSpPr>
        <p:grpSpPr>
          <a:xfrm>
            <a:off x="94919" y="78694"/>
            <a:ext cx="2281366" cy="749490"/>
            <a:chOff x="69947" y="50611"/>
            <a:chExt cx="2557465" cy="838389"/>
          </a:xfrm>
        </p:grpSpPr>
        <p:pic>
          <p:nvPicPr>
            <p:cNvPr id="33" name="Рисунок 32"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НФА </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a:cxnSpLocks/>
          </p:cNvCxnSpPr>
          <p:nvPr/>
        </p:nvCxnSpPr>
        <p:spPr>
          <a:xfrm flipV="1">
            <a:off x="1545" y="907960"/>
            <a:ext cx="12184016" cy="16184"/>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183441" y="5647251"/>
            <a:ext cx="1661586" cy="523220"/>
          </a:xfrm>
          <a:prstGeom prst="rect">
            <a:avLst/>
          </a:prstGeom>
          <a:solidFill>
            <a:schemeClr val="accent3">
              <a:lumMod val="60000"/>
              <a:lumOff val="40000"/>
            </a:schemeClr>
          </a:solidFill>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Предложения комиссии</a:t>
            </a:r>
          </a:p>
        </p:txBody>
      </p:sp>
      <p:cxnSp>
        <p:nvCxnSpPr>
          <p:cNvPr id="23" name="Прямая со стрелкой 22"/>
          <p:cNvCxnSpPr>
            <a:cxnSpLocks/>
            <a:stCxn id="40" idx="1"/>
            <a:endCxn id="43" idx="0"/>
          </p:cNvCxnSpPr>
          <p:nvPr/>
        </p:nvCxnSpPr>
        <p:spPr>
          <a:xfrm rot="10800000" flipV="1">
            <a:off x="3630294" y="2811687"/>
            <a:ext cx="1225601" cy="261693"/>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Прямая со стрелкой 23"/>
          <p:cNvCxnSpPr>
            <a:cxnSpLocks/>
            <a:stCxn id="39" idx="2"/>
            <a:endCxn id="40" idx="0"/>
          </p:cNvCxnSpPr>
          <p:nvPr/>
        </p:nvCxnSpPr>
        <p:spPr>
          <a:xfrm>
            <a:off x="6015763" y="2362559"/>
            <a:ext cx="0" cy="295240"/>
          </a:xfrm>
          <a:prstGeom prst="straightConnector1">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23481" y="3123997"/>
            <a:ext cx="4482059" cy="738664"/>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a:solidFill>
                  <a:srgbClr val="FF0000"/>
                </a:solidFill>
                <a:latin typeface="Cambria" pitchFamily="18" charset="0" panose="02040503050406030204"/>
                <a:ea typeface="Cambria" pitchFamily="18" charset="0" panose="02040503050406030204"/>
              </a:rPr>
              <a:t>Заключение</a:t>
            </a:r>
            <a:r>
              <a:rPr lang="ru-RU" sz="1400" dirty="0">
                <a:solidFill>
                  <a:prstClr val="black"/>
                </a:solidFill>
                <a:latin typeface="Cambria" pitchFamily="18" charset="0" panose="02040503050406030204"/>
                <a:ea typeface="Cambria" pitchFamily="18" charset="0" panose="02040503050406030204"/>
              </a:rPr>
              <a:t>: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Имеет </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признаки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обесценения</a:t>
            </a:r>
          </a:p>
          <a:p>
            <a:pPr lvl="0" algn="ctr">
              <a:defRPr/>
            </a:pPr>
            <a:r>
              <a:rPr lang="ru-RU" sz="1400" dirty="0" smtClean="0">
                <a:solidFill>
                  <a:srgbClr val="FF0000"/>
                </a:solidFill>
                <a:latin typeface="Cambria" pitchFamily="18" charset="0" panose="02040503050406030204"/>
                <a:ea typeface="Cambria" pitchFamily="18" charset="0" panose="02040503050406030204"/>
              </a:rPr>
              <a:t>Решение</a:t>
            </a:r>
            <a:r>
              <a:rPr lang="ru-RU" sz="1400" dirty="0">
                <a:solidFill>
                  <a:schemeClr val="tx1"/>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Рассмотреть </a:t>
            </a:r>
            <a:r>
              <a:rPr lang="ru-RU" sz="1400" dirty="0">
                <a:solidFill>
                  <a:prstClr val="black"/>
                </a:solidFill>
                <a:latin typeface="Cambria" pitchFamily="18" charset="0" panose="02040503050406030204"/>
                <a:ea typeface="Cambria" pitchFamily="18" charset="0" panose="02040503050406030204"/>
              </a:rPr>
              <a:t>признаки </a:t>
            </a:r>
            <a:r>
              <a:rPr lang="ru-RU" sz="1400" dirty="0" smtClean="0">
                <a:solidFill>
                  <a:prstClr val="black"/>
                </a:solidFill>
                <a:latin typeface="Cambria" pitchFamily="18" charset="0" panose="02040503050406030204"/>
                <a:ea typeface="Cambria" pitchFamily="18" charset="0" panose="02040503050406030204"/>
              </a:rPr>
              <a:t>обесценивания в  </a:t>
            </a:r>
            <a:r>
              <a:rPr lang="ru-RU" sz="1400" dirty="0">
                <a:solidFill>
                  <a:prstClr val="black"/>
                </a:solidFill>
                <a:latin typeface="Cambria" pitchFamily="18" charset="0" panose="02040503050406030204"/>
                <a:ea typeface="Cambria" pitchFamily="18" charset="0" panose="02040503050406030204"/>
              </a:rPr>
              <a:t>соответствии с СГС «Обесценение</a:t>
            </a:r>
            <a:r>
              <a:rPr lang="ru-RU" sz="1400" dirty="0" smtClean="0">
                <a:solidFill>
                  <a:prstClr val="black"/>
                </a:solidFill>
                <a:latin typeface="Cambria" pitchFamily="18" charset="0" panose="02040503050406030204"/>
                <a:ea typeface="Cambria" pitchFamily="18" charset="0" panose="02040503050406030204"/>
              </a:rPr>
              <a:t>» </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2" name="TextBox 31"/>
          <p:cNvSpPr txBox="1"/>
          <p:nvPr/>
        </p:nvSpPr>
        <p:spPr>
          <a:xfrm>
            <a:off x="1429411" y="4084291"/>
            <a:ext cx="4401763" cy="738664"/>
          </a:xfrm>
          <a:prstGeom prst="rect">
            <a:avLst/>
          </a:prstGeom>
          <a:ln w="2222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Решение о прекращении признания активами объектов нефинансовых </a:t>
            </a:r>
            <a:r>
              <a:rPr lang="ru-RU" sz="1400" dirty="0" smtClean="0">
                <a:solidFill>
                  <a:prstClr val="black"/>
                </a:solidFill>
                <a:latin typeface="Cambria" pitchFamily="18" charset="0" panose="02040503050406030204"/>
                <a:ea typeface="Cambria" pitchFamily="18" charset="0" panose="02040503050406030204"/>
              </a:rPr>
              <a:t>активов </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0510440 </a:t>
            </a:r>
            <a:r>
              <a:rPr lang="ru-RU" sz="1400" dirty="0">
                <a:solidFill>
                  <a:prstClr val="black"/>
                </a:solidFill>
                <a:latin typeface="Cambria" pitchFamily="18" charset="0" panose="02040503050406030204"/>
                <a:ea typeface="Cambria" pitchFamily="18" charset="0" panose="02040503050406030204"/>
              </a:rPr>
              <a:t>– Приказ №</a:t>
            </a:r>
            <a:r>
              <a:rPr lang="ru-RU" sz="1400" dirty="0" smtClean="0">
                <a:solidFill>
                  <a:prstClr val="black"/>
                </a:solidFill>
                <a:latin typeface="Cambria" pitchFamily="18" charset="0" panose="02040503050406030204"/>
                <a:ea typeface="Cambria" pitchFamily="18" charset="0" panose="02040503050406030204"/>
              </a:rPr>
              <a:t>61н</a:t>
            </a:r>
            <a:r>
              <a:rPr lang="ru-RU" sz="1400" dirty="0">
                <a:solidFill>
                  <a:prstClr val="black"/>
                </a:solidFill>
                <a:latin typeface="Cambria" pitchFamily="18" charset="0" panose="02040503050406030204"/>
                <a:ea typeface="Cambria" pitchFamily="18" charset="0" panose="02040503050406030204"/>
              </a:rPr>
              <a:t>. </a:t>
            </a:r>
            <a:r>
              <a:rPr lang="ru-RU" sz="1400" b="1" dirty="0">
                <a:solidFill>
                  <a:schemeClr val="accent6">
                    <a:lumMod val="75000"/>
                  </a:schemeClr>
                </a:solidFill>
                <a:latin typeface="Cambria" pitchFamily="18" charset="0" panose="02040503050406030204"/>
                <a:ea typeface="Cambria" pitchFamily="18" charset="0" panose="02040503050406030204"/>
              </a:rPr>
              <a:t>Реализовано</a:t>
            </a:r>
            <a:r>
              <a:rPr lang="ru-RU" sz="1400" dirty="0">
                <a:solidFill>
                  <a:prstClr val="black"/>
                </a:solidFill>
                <a:latin typeface="Cambria" pitchFamily="18" charset="0" panose="02040503050406030204"/>
                <a:ea typeface="Cambria" pitchFamily="18" charset="0" panose="02040503050406030204"/>
              </a:rPr>
              <a:t>) </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cxnSp>
        <p:nvCxnSpPr>
          <p:cNvPr id="33" name="Прямая со стрелкой 32"/>
          <p:cNvCxnSpPr>
            <a:cxnSpLocks/>
            <a:stCxn id="43" idx="2"/>
            <a:endCxn id="32" idx="0"/>
          </p:cNvCxnSpPr>
          <p:nvPr/>
        </p:nvCxnSpPr>
        <p:spPr>
          <a:xfrm>
            <a:off x="3630293" y="3812045"/>
            <a:ext cx="0" cy="272246"/>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429411" y="5109020"/>
            <a:ext cx="4401763" cy="1600438"/>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Выбытие с балансового учета </a:t>
            </a:r>
          </a:p>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Дт</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040110172            </a:t>
            </a:r>
          </a:p>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Кт</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010000000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      </a:t>
            </a:r>
            <a:r>
              <a:rPr kumimoji="0" lang="ru-RU" sz="1400" b="0" i="0" u="none" strike="noStrike" kern="1200" cap="none" spc="0" normalizeH="0" baseline="0" noProof="0" dirty="0" err="1" smtClean="0">
                <a:ln>
                  <a:noFill/>
                </a:ln>
                <a:solidFill>
                  <a:prstClr val="black"/>
                </a:solidFill>
                <a:effectLst/>
                <a:uFillTx/>
                <a:latin typeface="Cambria" pitchFamily="18" charset="0" panose="02040503050406030204"/>
                <a:ea typeface="Cambria" pitchFamily="18" charset="0" panose="02040503050406030204"/>
              </a:rPr>
              <a:t>Дт</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 </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010400000</a:t>
            </a:r>
          </a:p>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Дт</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 011400000</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dirty="0">
              <a:ln>
                <a:noFill/>
              </a:ln>
              <a:solidFill>
                <a:prstClr val="black"/>
              </a:solidFill>
              <a:uFillTx/>
              <a:latin typeface="Cambria" pitchFamily="18" charset="0" panose="02040503050406030204"/>
              <a:ea typeface="Cambria" pitchFamily="18" charset="0" panose="02040503050406030204"/>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Одновременно  увеличение 02 з/</a:t>
            </a:r>
            <a:r>
              <a:rPr kumimoji="0" lang="ru-RU" sz="1400" b="0" i="0" u="none" strike="noStrike" kern="1200" cap="none" spc="0" normalizeH="0" baseline="0" noProof="0" dirty="0" err="1">
                <a:ln>
                  <a:noFill/>
                </a:ln>
                <a:solidFill>
                  <a:prstClr val="black"/>
                </a:solidFill>
                <a:effectLst/>
                <a:uFillTx/>
                <a:latin typeface="Cambria" pitchFamily="18" charset="0" panose="02040503050406030204"/>
                <a:ea typeface="Cambria" pitchFamily="18" charset="0" panose="02040503050406030204"/>
              </a:rPr>
              <a:t>сч</a:t>
            </a:r>
            <a:endParaRPr kumimoji="0" lang="ru-RU" sz="1400" b="0" i="0" u="none" strike="noStrike" kern="1200" cap="none" spc="0" normalizeH="0" baseline="0" noProof="0" dirty="0">
              <a:ln>
                <a:noFill/>
              </a:ln>
              <a:solidFill>
                <a:prstClr val="black"/>
              </a:solidFill>
              <a:uFillTx/>
              <a:latin typeface="Cambria" pitchFamily="18" charset="0" panose="02040503050406030204"/>
              <a:ea typeface="Cambria" pitchFamily="18" charset="0" panose="02040503050406030204"/>
            </a:endParaRPr>
          </a:p>
          <a:p>
            <a:pPr marL="0" marR="0" lvl="0" indent="0" algn="l" defTabSz="914400" rtl="0" eaLnBrk="1" fontAlgn="auto" latinLnBrk="0" hangingPunct="1">
              <a:lnSpc>
                <a:spcPct val="100000"/>
              </a:lnSpc>
              <a:spcBef>
                <a:spcPts val="0"/>
              </a:spcBef>
              <a:spcAft>
                <a:spcPts val="0"/>
              </a:spcAft>
              <a:buClrTx/>
              <a:buSzTx/>
              <a:buFontTx/>
              <a:buNone/>
              <a:defRPr/>
            </a:pPr>
            <a:r>
              <a:rPr lang="ru-RU" sz="1400" dirty="0">
                <a:solidFill>
                  <a:prstClr val="black"/>
                </a:solidFill>
                <a:latin typeface="Cambria" pitchFamily="18" charset="0" panose="02040503050406030204"/>
                <a:ea typeface="Cambria" pitchFamily="18" charset="0" panose="02040503050406030204"/>
              </a:rPr>
              <a:t>Продолжает учитываться на забалансовом счете</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5" name="TextBox 34"/>
          <p:cNvSpPr txBox="1"/>
          <p:nvPr/>
        </p:nvSpPr>
        <p:spPr>
          <a:xfrm>
            <a:off x="6123481" y="4100052"/>
            <a:ext cx="4482059" cy="523220"/>
          </a:xfrm>
          <a:prstGeom prst="rect">
            <a:avLst/>
          </a:prstGeom>
          <a:ln w="22225">
            <a:solidFill>
              <a:schemeClr val="accent6"/>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Комиссия рассматривает признаки в  соответствии с СГС «Обесценение»</a:t>
            </a:r>
          </a:p>
        </p:txBody>
      </p:sp>
      <p:cxnSp>
        <p:nvCxnSpPr>
          <p:cNvPr id="36" name="Прямая со стрелкой 35"/>
          <p:cNvCxnSpPr>
            <a:cxnSpLocks/>
            <a:stCxn id="32" idx="2"/>
            <a:endCxn id="34" idx="0"/>
          </p:cNvCxnSpPr>
          <p:nvPr/>
        </p:nvCxnSpPr>
        <p:spPr>
          <a:xfrm>
            <a:off x="3630293" y="4822955"/>
            <a:ext cx="0" cy="286065"/>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Прямая со стрелкой 36"/>
          <p:cNvCxnSpPr>
            <a:cxnSpLocks/>
            <a:stCxn id="31" idx="2"/>
            <a:endCxn id="35" idx="0"/>
          </p:cNvCxnSpPr>
          <p:nvPr/>
        </p:nvCxnSpPr>
        <p:spPr>
          <a:xfrm>
            <a:off x="8364511" y="3862661"/>
            <a:ext cx="0" cy="237391"/>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8" name="Стрелка: вниз 32"/>
          <p:cNvSpPr/>
          <p:nvPr/>
        </p:nvSpPr>
        <p:spPr>
          <a:xfrm>
            <a:off x="5753039" y="1343844"/>
            <a:ext cx="525445" cy="710937"/>
          </a:xfrm>
          <a:prstGeom prst="downArrow">
            <a:avLst/>
          </a:prstGeom>
          <a:ln w="22225">
            <a:solidFill>
              <a:schemeClr val="accent1"/>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dirty="0">
              <a:ln>
                <a:noFill/>
              </a:ln>
              <a:solidFill>
                <a:prstClr val="black"/>
              </a:solidFill>
              <a:effectLst/>
              <a:uFillTx/>
              <a:latin typeface="Calibri"/>
              <a:ea typeface="+mn-ea"/>
              <a:cs typeface="+mn-cs"/>
            </a:endParaRPr>
          </a:p>
        </p:txBody>
      </p:sp>
      <p:sp>
        <p:nvSpPr>
          <p:cNvPr id="39" name="TextBox 38"/>
          <p:cNvSpPr txBox="1"/>
          <p:nvPr/>
        </p:nvSpPr>
        <p:spPr>
          <a:xfrm>
            <a:off x="1688312" y="2054782"/>
            <a:ext cx="8654901"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Р.3 Качественные отклонения (признаки не соответствия  условиям актива,  обесценения</a:t>
            </a:r>
          </a:p>
        </p:txBody>
      </p:sp>
      <p:sp>
        <p:nvSpPr>
          <p:cNvPr id="40" name="TextBox 39"/>
          <p:cNvSpPr txBox="1"/>
          <p:nvPr/>
        </p:nvSpPr>
        <p:spPr>
          <a:xfrm>
            <a:off x="4855894" y="2657799"/>
            <a:ext cx="2319737"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Решение комиссии в Акте</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cxnSp>
        <p:nvCxnSpPr>
          <p:cNvPr id="41" name="Прямая со стрелкой 40"/>
          <p:cNvCxnSpPr>
            <a:cxnSpLocks/>
            <a:stCxn id="40" idx="3"/>
            <a:endCxn id="31" idx="0"/>
          </p:cNvCxnSpPr>
          <p:nvPr/>
        </p:nvCxnSpPr>
        <p:spPr>
          <a:xfrm>
            <a:off x="7175631" y="2811688"/>
            <a:ext cx="1188880" cy="312309"/>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2" name="Правая фигурная скобка 41"/>
          <p:cNvSpPr/>
          <p:nvPr/>
        </p:nvSpPr>
        <p:spPr>
          <a:xfrm>
            <a:off x="2608972" y="5371695"/>
            <a:ext cx="444765" cy="661924"/>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a:ln>
                <a:noFill/>
              </a:ln>
              <a:solidFill>
                <a:prstClr val="black"/>
              </a:solidFill>
              <a:effectLst/>
              <a:uFillTx/>
              <a:latin typeface="Cambria" pitchFamily="18" charset="0" panose="02040503050406030204"/>
              <a:ea typeface="Cambria" pitchFamily="18" charset="0" panose="02040503050406030204"/>
            </a:endParaRPr>
          </a:p>
        </p:txBody>
      </p:sp>
      <p:sp>
        <p:nvSpPr>
          <p:cNvPr id="43" name="TextBox 42"/>
          <p:cNvSpPr txBox="1"/>
          <p:nvPr/>
        </p:nvSpPr>
        <p:spPr>
          <a:xfrm>
            <a:off x="1429411" y="3073381"/>
            <a:ext cx="4401763" cy="738664"/>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srgbClr val="FF0000"/>
                </a:solidFill>
                <a:effectLst/>
                <a:uFillTx/>
                <a:latin typeface="Cambria" pitchFamily="18" charset="0" panose="02040503050406030204"/>
                <a:ea typeface="Cambria" pitchFamily="18" charset="0" panose="02040503050406030204"/>
              </a:rPr>
              <a:t>Заключение</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a:t>
            </a:r>
            <a:r>
              <a:rPr kumimoji="0" lang="ru-RU" sz="1400" b="0"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Имеет </a:t>
            </a: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признаки несоответствия критериям  </a:t>
            </a: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актива</a:t>
            </a:r>
          </a:p>
          <a:p>
            <a:pPr marL="0" marR="0" lvl="0" indent="0" algn="ctr" defTabSz="914400" rtl="0" eaLnBrk="1" fontAlgn="auto" latinLnBrk="0" hangingPunct="1">
              <a:lnSpc>
                <a:spcPct val="100000"/>
              </a:lnSpc>
              <a:spcBef>
                <a:spcPts val="0"/>
              </a:spcBef>
              <a:spcAft>
                <a:spcPts val="0"/>
              </a:spcAft>
              <a:buClrTx/>
              <a:buSzTx/>
              <a:buFontTx/>
              <a:buNone/>
              <a:defRPr/>
            </a:pPr>
            <a:r>
              <a:rPr lang="ru-RU" sz="1400" dirty="0" smtClean="0">
                <a:solidFill>
                  <a:srgbClr val="FF0000"/>
                </a:solidFill>
                <a:latin typeface="Cambria" pitchFamily="18" charset="0" panose="02040503050406030204"/>
                <a:ea typeface="Cambria" pitchFamily="18" charset="0" panose="02040503050406030204"/>
              </a:rPr>
              <a:t>Решение</a:t>
            </a:r>
            <a:r>
              <a:rPr lang="ru-RU" sz="1400" dirty="0" smtClean="0">
                <a:solidFill>
                  <a:prstClr val="black"/>
                </a:solidFill>
                <a:latin typeface="Cambria" pitchFamily="18" charset="0" panose="02040503050406030204"/>
                <a:ea typeface="Cambria" pitchFamily="18" charset="0" panose="02040503050406030204"/>
              </a:rPr>
              <a:t>: Списать и утилизировать</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44" name="TextBox 43"/>
          <p:cNvSpPr txBox="1"/>
          <p:nvPr/>
        </p:nvSpPr>
        <p:spPr>
          <a:xfrm>
            <a:off x="8961519" y="5754973"/>
            <a:ext cx="1554882"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Реализовать</a:t>
            </a:r>
          </a:p>
        </p:txBody>
      </p:sp>
      <p:sp>
        <p:nvSpPr>
          <p:cNvPr id="45" name="TextBox 44"/>
          <p:cNvSpPr txBox="1"/>
          <p:nvPr/>
        </p:nvSpPr>
        <p:spPr>
          <a:xfrm>
            <a:off x="8961519" y="5293308"/>
            <a:ext cx="1550144"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Списать </a:t>
            </a:r>
          </a:p>
        </p:txBody>
      </p:sp>
      <p:sp>
        <p:nvSpPr>
          <p:cNvPr id="52" name="TextBox 51"/>
          <p:cNvSpPr txBox="1"/>
          <p:nvPr/>
        </p:nvSpPr>
        <p:spPr>
          <a:xfrm>
            <a:off x="8961519" y="6216636"/>
            <a:ext cx="1531813"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rPr>
              <a:t>Передать </a:t>
            </a:r>
          </a:p>
        </p:txBody>
      </p:sp>
      <p:cxnSp>
        <p:nvCxnSpPr>
          <p:cNvPr id="53" name="Прямая со стрелкой 52"/>
          <p:cNvCxnSpPr>
            <a:cxnSpLocks/>
            <a:stCxn id="34" idx="3"/>
            <a:endCxn id="22" idx="1"/>
          </p:cNvCxnSpPr>
          <p:nvPr/>
        </p:nvCxnSpPr>
        <p:spPr>
          <a:xfrm flipV="1">
            <a:off x="5831174" y="5908861"/>
            <a:ext cx="352267" cy="378"/>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Прямая со стрелкой 53"/>
          <p:cNvCxnSpPr>
            <a:cxnSpLocks/>
            <a:stCxn id="22" idx="3"/>
            <a:endCxn id="45" idx="1"/>
          </p:cNvCxnSpPr>
          <p:nvPr/>
        </p:nvCxnSpPr>
        <p:spPr>
          <a:xfrm flipV="1">
            <a:off x="7845027" y="5447197"/>
            <a:ext cx="1116492" cy="461664"/>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Прямая со стрелкой 54"/>
          <p:cNvCxnSpPr>
            <a:cxnSpLocks/>
            <a:stCxn id="22" idx="3"/>
            <a:endCxn id="44" idx="1"/>
          </p:cNvCxnSpPr>
          <p:nvPr/>
        </p:nvCxnSpPr>
        <p:spPr>
          <a:xfrm>
            <a:off x="7845027" y="5908861"/>
            <a:ext cx="1116492" cy="1"/>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Прямая со стрелкой 55"/>
          <p:cNvCxnSpPr>
            <a:cxnSpLocks/>
            <a:stCxn id="22" idx="3"/>
            <a:endCxn id="52" idx="1"/>
          </p:cNvCxnSpPr>
          <p:nvPr/>
        </p:nvCxnSpPr>
        <p:spPr>
          <a:xfrm>
            <a:off x="7845027" y="5908861"/>
            <a:ext cx="1116492" cy="461664"/>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9268097" y="951737"/>
            <a:ext cx="2762795" cy="307777"/>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smtClean="0">
                <a:solidFill>
                  <a:schemeClr val="tx1"/>
                </a:solidFill>
                <a:latin typeface="Cambria" pitchFamily="18" charset="0" panose="02040503050406030204"/>
                <a:ea typeface="Cambria" pitchFamily="18" charset="0" panose="02040503050406030204"/>
              </a:rPr>
              <a:t>Инвентаризационная комиссия</a:t>
            </a:r>
            <a:endParaRPr kumimoji="0" lang="ru-RU" sz="1400" b="0"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endParaRPr>
          </a:p>
        </p:txBody>
      </p:sp>
      <p:sp>
        <p:nvSpPr>
          <p:cNvPr id="47" name="TextBox 46"/>
          <p:cNvSpPr txBox="1"/>
          <p:nvPr/>
        </p:nvSpPr>
        <p:spPr>
          <a:xfrm>
            <a:off x="9268097" y="1332733"/>
            <a:ext cx="2762795" cy="523220"/>
          </a:xfrm>
          <a:prstGeom prst="rect">
            <a:avLst/>
          </a:prstGeom>
          <a:ln w="22225">
            <a:solidFill>
              <a:schemeClr val="accent6"/>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smtClean="0">
                <a:solidFill>
                  <a:schemeClr val="tx1"/>
                </a:solidFill>
                <a:latin typeface="Cambria" pitchFamily="18" charset="0" panose="02040503050406030204"/>
                <a:ea typeface="Cambria" pitchFamily="18" charset="0" panose="02040503050406030204"/>
              </a:rPr>
              <a:t>Комиссия по поступлению/выбытию</a:t>
            </a:r>
            <a:endParaRPr kumimoji="0" lang="ru-RU" sz="1400" b="0"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endParaRPr>
          </a:p>
        </p:txBody>
      </p:sp>
      <p:grpSp>
        <p:nvGrpSpPr>
          <p:cNvPr id="48" name="Группа 47"/>
          <p:cNvGrpSpPr/>
          <p:nvPr/>
        </p:nvGrpSpPr>
        <p:grpSpPr>
          <a:xfrm>
            <a:off x="94919" y="69092"/>
            <a:ext cx="2281366" cy="749490"/>
            <a:chOff x="69947" y="50611"/>
            <a:chExt cx="2557465" cy="838389"/>
          </a:xfrm>
        </p:grpSpPr>
        <p:pic>
          <p:nvPicPr>
            <p:cNvPr id="49" name="Рисунок 48"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50" name="Рисунок 49"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2956220" y="43924"/>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дебиторской и кредиторской задолженности</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a:cxnSpLocks/>
          </p:cNvCxnSpPr>
          <p:nvPr/>
        </p:nvCxnSpPr>
        <p:spPr>
          <a:xfrm>
            <a:off x="1545" y="9125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94492" y="1733641"/>
            <a:ext cx="6446118" cy="523220"/>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pPr algn="ctr"/>
            <a:r>
              <a:rPr lang="ru-RU" sz="1400" dirty="0"/>
              <a:t>Инвентаризационная опись расчетов по поступлениям</a:t>
            </a:r>
          </a:p>
          <a:p>
            <a:pPr algn="ctr"/>
            <a:r>
              <a:rPr lang="ru-RU" sz="1400" dirty="0"/>
              <a:t>(ф. 0504091) Приказ №52н. </a:t>
            </a:r>
          </a:p>
        </p:txBody>
      </p:sp>
      <p:sp>
        <p:nvSpPr>
          <p:cNvPr id="49" name="TextBox 48"/>
          <p:cNvSpPr txBox="1"/>
          <p:nvPr/>
        </p:nvSpPr>
        <p:spPr>
          <a:xfrm>
            <a:off x="704192" y="3111616"/>
            <a:ext cx="6446119"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sz="1400" dirty="0"/>
              <a:t>Акт о результатах </a:t>
            </a:r>
            <a:r>
              <a:rPr lang="ru-RU" sz="1400" dirty="0">
                <a:solidFill>
                  <a:schemeClr val="tx1"/>
                </a:solidFill>
              </a:rPr>
              <a:t>инвентаризации</a:t>
            </a:r>
            <a:r>
              <a:rPr lang="ru-RU" sz="1400" dirty="0"/>
              <a:t> (ф. 0510463) - Приказ №61н. </a:t>
            </a:r>
          </a:p>
        </p:txBody>
      </p:sp>
      <p:sp>
        <p:nvSpPr>
          <p:cNvPr id="51" name="TextBox 50"/>
          <p:cNvSpPr txBox="1"/>
          <p:nvPr/>
        </p:nvSpPr>
        <p:spPr>
          <a:xfrm>
            <a:off x="2705734" y="3894704"/>
            <a:ext cx="2443087"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hlinkClick r:id="rId3" action="ppaction://hlinkfile"/>
              </a:rPr>
              <a:t>Задолженность</a:t>
            </a:r>
            <a:endParaRPr kumimoji="0" lang="ru-RU" sz="1400" b="1" i="0" u="none" strike="noStrike" kern="1200" cap="none" spc="0" normalizeH="0" baseline="0" noProof="0" dirty="0">
              <a:ln>
                <a:noFill/>
              </a:ln>
              <a:solidFill>
                <a:srgbClr val="1F497D">
                  <a:lumMod val="60000"/>
                  <a:lumOff val="40000"/>
                </a:srgbClr>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63" name="TextBox 62"/>
          <p:cNvSpPr txBox="1"/>
          <p:nvPr/>
        </p:nvSpPr>
        <p:spPr>
          <a:xfrm>
            <a:off x="1143075" y="4536982"/>
            <a:ext cx="877035"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1400" dirty="0">
                <a:latin typeface="Cambria" pitchFamily="18" charset="0" panose="02040503050406030204"/>
                <a:ea typeface="Cambria" pitchFamily="18" charset="0" panose="02040503050406030204"/>
              </a:rPr>
              <a:t>Текущая</a:t>
            </a:r>
          </a:p>
        </p:txBody>
      </p:sp>
      <p:sp>
        <p:nvSpPr>
          <p:cNvPr id="64" name="TextBox 63"/>
          <p:cNvSpPr txBox="1"/>
          <p:nvPr/>
        </p:nvSpPr>
        <p:spPr>
          <a:xfrm>
            <a:off x="2792996" y="4821992"/>
            <a:ext cx="1350050" cy="307777"/>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1400" dirty="0">
                <a:latin typeface="Cambria" pitchFamily="18" charset="0" panose="02040503050406030204"/>
                <a:ea typeface="Cambria" pitchFamily="18" charset="0" panose="02040503050406030204"/>
              </a:rPr>
              <a:t>Просроченная</a:t>
            </a:r>
          </a:p>
        </p:txBody>
      </p:sp>
      <p:sp>
        <p:nvSpPr>
          <p:cNvPr id="65" name="TextBox 64"/>
          <p:cNvSpPr txBox="1"/>
          <p:nvPr/>
        </p:nvSpPr>
        <p:spPr>
          <a:xfrm>
            <a:off x="4411437" y="4652734"/>
            <a:ext cx="2281672" cy="307777"/>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itchFamily="18" charset="0" panose="02040503050406030204"/>
                <a:ea typeface="Cambria" pitchFamily="18" charset="0" panose="02040503050406030204"/>
              </a:rPr>
              <a:t>Признаки сомнительной</a:t>
            </a:r>
          </a:p>
        </p:txBody>
      </p:sp>
      <p:sp>
        <p:nvSpPr>
          <p:cNvPr id="66" name="TextBox 65"/>
          <p:cNvSpPr txBox="1"/>
          <p:nvPr/>
        </p:nvSpPr>
        <p:spPr>
          <a:xfrm>
            <a:off x="39979" y="5216342"/>
            <a:ext cx="2977867" cy="523220"/>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itchFamily="18" charset="0" panose="02040503050406030204"/>
                <a:ea typeface="Cambria" pitchFamily="18" charset="0" panose="02040503050406030204"/>
              </a:rPr>
              <a:t>Признаки нереальной к взысканию (безнадежная)</a:t>
            </a:r>
          </a:p>
        </p:txBody>
      </p:sp>
      <p:sp>
        <p:nvSpPr>
          <p:cNvPr id="67" name="TextBox 66"/>
          <p:cNvSpPr txBox="1"/>
          <p:nvPr/>
        </p:nvSpPr>
        <p:spPr>
          <a:xfrm>
            <a:off x="3125947" y="5198658"/>
            <a:ext cx="2633861" cy="523220"/>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itchFamily="18" charset="0" panose="02040503050406030204"/>
                <a:ea typeface="Cambria" pitchFamily="18" charset="0" panose="02040503050406030204"/>
              </a:rPr>
              <a:t>С истекшим сроком исковой давности</a:t>
            </a:r>
          </a:p>
        </p:txBody>
      </p:sp>
      <p:cxnSp>
        <p:nvCxnSpPr>
          <p:cNvPr id="68" name="Прямая со стрелкой 67"/>
          <p:cNvCxnSpPr>
            <a:cxnSpLocks/>
            <a:stCxn id="51" idx="2"/>
            <a:endCxn id="63" idx="3"/>
          </p:cNvCxnSpPr>
          <p:nvPr/>
        </p:nvCxnSpPr>
        <p:spPr>
          <a:xfrm flipH="1">
            <a:off x="2020110" y="4202481"/>
            <a:ext cx="1907168" cy="4883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Прямая со стрелкой 68"/>
          <p:cNvCxnSpPr>
            <a:cxnSpLocks/>
            <a:stCxn id="51" idx="2"/>
            <a:endCxn id="64" idx="0"/>
          </p:cNvCxnSpPr>
          <p:nvPr/>
        </p:nvCxnSpPr>
        <p:spPr>
          <a:xfrm flipH="1">
            <a:off x="3468021" y="4202481"/>
            <a:ext cx="459257" cy="619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0" name="Прямая со стрелкой 69"/>
          <p:cNvCxnSpPr>
            <a:cxnSpLocks/>
            <a:stCxn id="51" idx="2"/>
            <a:endCxn id="65" idx="0"/>
          </p:cNvCxnSpPr>
          <p:nvPr/>
        </p:nvCxnSpPr>
        <p:spPr>
          <a:xfrm>
            <a:off x="3927278" y="4202481"/>
            <a:ext cx="1624995" cy="4502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Прямая со стрелкой 70"/>
          <p:cNvCxnSpPr>
            <a:cxnSpLocks/>
            <a:stCxn id="51" idx="2"/>
            <a:endCxn id="66" idx="0"/>
          </p:cNvCxnSpPr>
          <p:nvPr/>
        </p:nvCxnSpPr>
        <p:spPr>
          <a:xfrm flipH="1">
            <a:off x="1528913" y="4202481"/>
            <a:ext cx="2398365" cy="10138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Прямая со стрелкой 71"/>
          <p:cNvCxnSpPr>
            <a:cxnSpLocks/>
            <a:stCxn id="51" idx="2"/>
            <a:endCxn id="67" idx="0"/>
          </p:cNvCxnSpPr>
          <p:nvPr/>
        </p:nvCxnSpPr>
        <p:spPr>
          <a:xfrm>
            <a:off x="3927278" y="4202481"/>
            <a:ext cx="515600" cy="9961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7486314" y="4417861"/>
            <a:ext cx="4562555" cy="738664"/>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uFillTx/>
                <a:latin typeface="Cambria" pitchFamily="18" charset="0" panose="02040503050406030204"/>
                <a:ea typeface="Cambria" pitchFamily="18" charset="0" panose="02040503050406030204"/>
                <a:cs typeface="Times New Roman" pitchFamily="18" charset="0" panose="02020603050405020304"/>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b="0" dirty="0"/>
              <a:t>Решение о признании (восстановлении) сомнительной задолженности по доходам</a:t>
            </a:r>
            <a:br>
              <a:rPr lang="ru-RU" b="0" dirty="0"/>
            </a:br>
            <a:r>
              <a:rPr lang="ru-RU" b="0" dirty="0"/>
              <a:t> (ф. 0510445</a:t>
            </a:r>
            <a:r>
              <a:rPr lang="ru-RU" b="0" dirty="0" smtClean="0"/>
              <a:t>)</a:t>
            </a:r>
            <a:endParaRPr lang="ru-RU" b="0" dirty="0"/>
          </a:p>
        </p:txBody>
      </p:sp>
      <p:cxnSp>
        <p:nvCxnSpPr>
          <p:cNvPr id="74" name="Прямая со стрелкой 73"/>
          <p:cNvCxnSpPr>
            <a:cxnSpLocks/>
            <a:stCxn id="65" idx="3"/>
            <a:endCxn id="73" idx="1"/>
          </p:cNvCxnSpPr>
          <p:nvPr/>
        </p:nvCxnSpPr>
        <p:spPr>
          <a:xfrm flipV="1">
            <a:off x="6693109" y="4787193"/>
            <a:ext cx="793205" cy="194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74724" y="1025216"/>
            <a:ext cx="8464011" cy="523220"/>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b="0" dirty="0"/>
              <a:t>Решение о проведении инвентаризации (ф.0510439) - Приказ №61н. Реализовано</a:t>
            </a:r>
          </a:p>
          <a:p>
            <a:r>
              <a:rPr lang="ru-RU" b="0" dirty="0"/>
              <a:t>Изменение Решение о проведении инвентаризации (ф.0510447) - Приказ №61н. Реализовано</a:t>
            </a:r>
          </a:p>
        </p:txBody>
      </p:sp>
      <p:sp>
        <p:nvSpPr>
          <p:cNvPr id="32" name="TextBox 31"/>
          <p:cNvSpPr txBox="1"/>
          <p:nvPr/>
        </p:nvSpPr>
        <p:spPr>
          <a:xfrm>
            <a:off x="704192" y="2365982"/>
            <a:ext cx="6446118" cy="523220"/>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pPr algn="ctr"/>
            <a:r>
              <a:rPr lang="ru-RU" sz="1400" dirty="0"/>
              <a:t>Инвентаризационная опись расчетов с покупателями, поставщиками и прочими дебиторами и кредиторами(ф. 0504089) Приказ №52н. </a:t>
            </a:r>
          </a:p>
        </p:txBody>
      </p:sp>
      <p:cxnSp>
        <p:nvCxnSpPr>
          <p:cNvPr id="35" name="Прямая со стрелкой 34"/>
          <p:cNvCxnSpPr>
            <a:cxnSpLocks/>
            <a:stCxn id="31" idx="1"/>
            <a:endCxn id="48" idx="1"/>
          </p:cNvCxnSpPr>
          <p:nvPr/>
        </p:nvCxnSpPr>
        <p:spPr>
          <a:xfrm rot="10800000" flipH="1" flipV="1">
            <a:off x="674724" y="1286825"/>
            <a:ext cx="19768" cy="708425"/>
          </a:xfrm>
          <a:prstGeom prst="bentConnector3">
            <a:avLst>
              <a:gd name="adj1" fmla="val -1156414"/>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Прямая со стрелкой 37"/>
          <p:cNvCxnSpPr>
            <a:cxnSpLocks/>
            <a:stCxn id="31" idx="1"/>
            <a:endCxn id="32" idx="1"/>
          </p:cNvCxnSpPr>
          <p:nvPr/>
        </p:nvCxnSpPr>
        <p:spPr>
          <a:xfrm rot="10800000" flipH="1" flipV="1">
            <a:off x="674724" y="1286826"/>
            <a:ext cx="29468" cy="1340766"/>
          </a:xfrm>
          <a:prstGeom prst="bentConnector3">
            <a:avLst>
              <a:gd name="adj1" fmla="val -775757"/>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Прямая со стрелкой 37"/>
          <p:cNvCxnSpPr>
            <a:cxnSpLocks/>
            <a:stCxn id="32" idx="2"/>
            <a:endCxn id="49" idx="0"/>
          </p:cNvCxnSpPr>
          <p:nvPr/>
        </p:nvCxnSpPr>
        <p:spPr>
          <a:xfrm rot="16200000" flipH="1">
            <a:off x="3816044" y="3000408"/>
            <a:ext cx="222414" cy="1"/>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Прямая со стрелкой 37"/>
          <p:cNvCxnSpPr>
            <a:cxnSpLocks/>
            <a:stCxn id="49" idx="2"/>
            <a:endCxn id="51" idx="0"/>
          </p:cNvCxnSpPr>
          <p:nvPr/>
        </p:nvCxnSpPr>
        <p:spPr>
          <a:xfrm rot="16200000" flipH="1">
            <a:off x="3689610" y="3657035"/>
            <a:ext cx="475311" cy="26"/>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1861768" y="5957123"/>
            <a:ext cx="716640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dk1"/>
                </a:solidFill>
                <a:uFillTx/>
                <a:latin typeface="Cambria" pitchFamily="18" charset="0" panose="02040503050406030204"/>
                <a:ea typeface="Cambria" pitchFamily="18" charset="0" panose="02040503050406030204"/>
                <a:cs typeface="Times New Roman" pitchFamily="18" charset="0" panose="02020603050405020304"/>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b="0" dirty="0"/>
              <a:t>Акт о признании безнадежной к взысканию задолженности по доходам (ф. 0510436</a:t>
            </a:r>
            <a:r>
              <a:rPr lang="ru-RU" b="0" dirty="0" smtClean="0"/>
              <a:t>)</a:t>
            </a:r>
            <a:endParaRPr lang="ru-RU" b="0" dirty="0"/>
          </a:p>
        </p:txBody>
      </p:sp>
      <p:cxnSp>
        <p:nvCxnSpPr>
          <p:cNvPr id="76" name="Прямая со стрелкой 75"/>
          <p:cNvCxnSpPr>
            <a:cxnSpLocks/>
            <a:stCxn id="66" idx="2"/>
            <a:endCxn id="75" idx="1"/>
          </p:cNvCxnSpPr>
          <p:nvPr/>
        </p:nvCxnSpPr>
        <p:spPr>
          <a:xfrm rot="16200000" flipH="1">
            <a:off x="1509615" y="5758859"/>
            <a:ext cx="371450" cy="33285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9721618" y="106930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rPr>
              <a:t>61н –реализовано </a:t>
            </a:r>
            <a:endParaRPr kumimoji="0" lang="ru-RU" sz="1400"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37" name="TextBox 36"/>
          <p:cNvSpPr txBox="1"/>
          <p:nvPr/>
        </p:nvSpPr>
        <p:spPr>
          <a:xfrm>
            <a:off x="9721618" y="1448160"/>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61н- без статусной модели </a:t>
            </a:r>
            <a:r>
              <a:rPr lang="ru-RU" b="1" dirty="0">
                <a:solidFill>
                  <a:srgbClr val="FF0000"/>
                </a:solidFill>
              </a:rPr>
              <a:t>до 30.11.23</a:t>
            </a:r>
            <a:endParaRPr lang="ru-RU" b="1" dirty="0">
              <a:solidFill>
                <a:srgbClr val="FF0000"/>
              </a:solidFill>
            </a:endParaRPr>
          </a:p>
        </p:txBody>
      </p:sp>
      <p:sp>
        <p:nvSpPr>
          <p:cNvPr id="39" name="TextBox 38"/>
          <p:cNvSpPr txBox="1"/>
          <p:nvPr/>
        </p:nvSpPr>
        <p:spPr>
          <a:xfrm>
            <a:off x="9738356" y="2038491"/>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52н</a:t>
            </a:r>
            <a:endParaRPr lang="ru-RU" sz="1400" dirty="0">
              <a:solidFill>
                <a:prstClr val="black"/>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40" name="Рисунок 39"/>
          <p:cNvPicPr>
            <a:picLocks noChangeAspect="1"/>
          </p:cNvPicPr>
          <p:nvPr/>
        </p:nvPicPr>
        <p:blipFill>
          <a:blip r:embed="rId4"/>
          <a:stretch/>
        </p:blipFill>
        <p:spPr>
          <a:xfrm>
            <a:off x="11783324" y="830427"/>
            <a:ext cx="387498" cy="548088"/>
          </a:xfrm>
          <a:prstGeom prst="rect">
            <a:avLst/>
          </a:prstGeom>
        </p:spPr>
      </p:pic>
      <p:pic>
        <p:nvPicPr>
          <p:cNvPr id="41" name="Рисунок 40"/>
          <p:cNvPicPr>
            <a:picLocks noChangeAspect="1"/>
          </p:cNvPicPr>
          <p:nvPr/>
        </p:nvPicPr>
        <p:blipFill>
          <a:blip r:embed="rId5"/>
          <a:stretch/>
        </p:blipFill>
        <p:spPr>
          <a:xfrm>
            <a:off x="11756923" y="2028734"/>
            <a:ext cx="453365" cy="401011"/>
          </a:xfrm>
          <a:prstGeom prst="rect">
            <a:avLst/>
          </a:prstGeom>
        </p:spPr>
      </p:pic>
      <p:pic>
        <p:nvPicPr>
          <p:cNvPr id="43" name="Рисунок 42"/>
          <p:cNvPicPr>
            <a:picLocks noChangeAspect="1"/>
          </p:cNvPicPr>
          <p:nvPr/>
        </p:nvPicPr>
        <p:blipFill>
          <a:blip r:embed="rId5"/>
          <a:stretch/>
        </p:blipFill>
        <p:spPr>
          <a:xfrm>
            <a:off x="11750390" y="1507278"/>
            <a:ext cx="453365" cy="401011"/>
          </a:xfrm>
          <a:prstGeom prst="rect">
            <a:avLst/>
          </a:prstGeom>
        </p:spPr>
      </p:pic>
      <p:grpSp>
        <p:nvGrpSpPr>
          <p:cNvPr id="44" name="Группа 43"/>
          <p:cNvGrpSpPr/>
          <p:nvPr/>
        </p:nvGrpSpPr>
        <p:grpSpPr>
          <a:xfrm>
            <a:off x="94919" y="81970"/>
            <a:ext cx="2281366" cy="749490"/>
            <a:chOff x="69947" y="50611"/>
            <a:chExt cx="2557465" cy="838389"/>
          </a:xfrm>
        </p:grpSpPr>
        <p:pic>
          <p:nvPicPr>
            <p:cNvPr id="45" name="Рисунок 44" descr="Межрегиональное бухгалтерское УФК"/>
            <p:cNvPicPr/>
            <p:nvPr/>
          </p:nvPicPr>
          <p:blipFill rotWithShape="1">
            <a:blip r:embed="rId6">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46" name="Рисунок 45" descr="Межрегиональное бухгалтерское УФК"/>
            <p:cNvPicPr/>
            <p:nvPr/>
          </p:nvPicPr>
          <p:blipFill rotWithShape="1">
            <a:blip r:embed="rId7">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pic>
        <p:nvPicPr>
          <p:cNvPr id="50" name="Рисунок 49"/>
          <p:cNvPicPr>
            <a:picLocks noChangeAspect="1"/>
          </p:cNvPicPr>
          <p:nvPr/>
        </p:nvPicPr>
        <p:blipFill>
          <a:blip r:embed="rId5"/>
          <a:stretch/>
        </p:blipFill>
        <p:spPr>
          <a:xfrm>
            <a:off x="6794885" y="3018381"/>
            <a:ext cx="453365" cy="401011"/>
          </a:xfrm>
          <a:prstGeom prst="rect">
            <a:avLst/>
          </a:prstGeom>
        </p:spPr>
      </p:pic>
      <p:pic>
        <p:nvPicPr>
          <p:cNvPr id="53" name="Рисунок 52"/>
          <p:cNvPicPr>
            <a:picLocks noChangeAspect="1"/>
          </p:cNvPicPr>
          <p:nvPr/>
        </p:nvPicPr>
        <p:blipFill>
          <a:blip r:embed="rId4"/>
          <a:stretch/>
        </p:blipFill>
        <p:spPr>
          <a:xfrm>
            <a:off x="7203010" y="2972856"/>
            <a:ext cx="387498" cy="548088"/>
          </a:xfrm>
          <a:prstGeom prst="rect">
            <a:avLst/>
          </a:prstGeom>
        </p:spPr>
      </p:pic>
      <p:sp>
        <p:nvSpPr>
          <p:cNvPr id="54" name="Прямоугольник 53"/>
          <p:cNvSpPr/>
          <p:nvPr/>
        </p:nvSpPr>
        <p:spPr>
          <a:xfrm>
            <a:off x="7293491" y="3111551"/>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TextBox 1"/>
          <p:cNvSpPr txBox="1"/>
          <p:nvPr/>
        </p:nvSpPr>
        <p:spPr>
          <a:xfrm>
            <a:off x="224549" y="4841510"/>
            <a:ext cx="11571167" cy="1815882"/>
          </a:xfrm>
          <a:prstGeom prst="rect">
            <a:avLst/>
          </a:prstGeom>
          <a:solidFill>
            <a:schemeClr val="bg1"/>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 целях решения</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400" b="0" i="0" u="none" strike="noStrike" kern="0" cap="none" spc="0" normalizeH="0" baseline="0" noProof="0" dirty="0">
              <a:ln>
                <a:noFill/>
              </a:ln>
              <a:solidFill>
                <a:sysClr val="windowText" lastClr="000000"/>
              </a:solidFill>
              <a:uFillTx/>
              <a:latin typeface="Cambria" pitchFamily="18" charset="0" panose="02040503050406030204"/>
              <a:ea typeface="Cambria" pitchFamily="18" charset="0" panose="02040503050406030204"/>
              <a:cs typeface="Times New Roman" pitchFamily="18" charset="0" panose="02020603050405020304"/>
            </a:endParaRPr>
          </a:p>
          <a:p>
            <a:pPr marL="342900" marR="0" lvl="0" indent="-342900" algn="just" defTabSz="914400" rtl="0" eaLnBrk="1" fontAlgn="auto" latinLnBrk="0" hangingPunct="1">
              <a:lnSpc>
                <a:spcPct val="100000"/>
              </a:lnSpc>
              <a:spcBef>
                <a:spcPts val="0"/>
              </a:spcBef>
              <a:spcAft>
                <a:spcPts val="0"/>
              </a:spcAft>
              <a:buClrTx/>
              <a:buSzTx/>
              <a:buFontTx/>
              <a:buChar char="-"/>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о списании </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невостребованной в срок </a:t>
            </a: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(просроченной и (или) </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неподтвержденной по результатам инвентаризации</a:t>
            </a:r>
            <a:r>
              <a:rPr kumimoji="0" lang="ru-RU" sz="1400" b="1"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 </a:t>
            </a:r>
            <a:r>
              <a:rPr kumimoji="0" lang="ru-RU" sz="1400" b="1" i="1" u="none" strike="noStrike" kern="0" cap="none" spc="0" normalizeH="0" baseline="0" noProof="0" dirty="0">
                <a:ln>
                  <a:noFill/>
                </a:ln>
                <a:solidFill>
                  <a:srgbClr val="FF0000"/>
                </a:solidFill>
                <a:effectLst/>
                <a:uFillTx/>
                <a:latin typeface="Cambria" pitchFamily="18" charset="0" panose="02040503050406030204"/>
                <a:ea typeface="Cambria" pitchFamily="18" charset="0" panose="02040503050406030204"/>
                <a:cs typeface="Times New Roman" pitchFamily="18" charset="0" panose="02020603050405020304"/>
              </a:rPr>
              <a:t>кредиторской задолженности </a:t>
            </a: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по выплатам расходов (источников финансирования дефицита бюджета, источников финансирования дефицита средств учреждений)</a:t>
            </a:r>
          </a:p>
          <a:p>
            <a:pPr marL="342900" marR="0" lvl="0" indent="-342900" algn="l" defTabSz="914400" rtl="0" eaLnBrk="1" fontAlgn="auto" latinLnBrk="0" hangingPunct="1">
              <a:lnSpc>
                <a:spcPct val="100000"/>
              </a:lnSpc>
              <a:spcBef>
                <a:spcPts val="0"/>
              </a:spcBef>
              <a:spcAft>
                <a:spcPts val="0"/>
              </a:spcAft>
              <a:buClrTx/>
              <a:buSzTx/>
              <a:buFontTx/>
              <a:buChar char="-"/>
              <a:defRPr/>
            </a:pPr>
            <a:endParaRPr kumimoji="0" lang="ru-RU" sz="1400" b="0" i="0" u="none" strike="noStrike" kern="0" cap="none" spc="0" normalizeH="0" baseline="0" noProof="0" dirty="0">
              <a:ln>
                <a:noFill/>
              </a:ln>
              <a:solidFill>
                <a:sysClr val="windowText" lastClr="000000"/>
              </a:solidFill>
              <a:uFillTx/>
              <a:latin typeface="Cambria" pitchFamily="18" charset="0" panose="02040503050406030204"/>
              <a:ea typeface="Cambria" pitchFamily="18" charset="0" panose="02040503050406030204"/>
              <a:cs typeface="Times New Roman" pitchFamily="18" charset="0" panose="02020603050405020304"/>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 по </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возвратам переплат доходов (источников     финансирования дефицита), </a:t>
            </a: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выявленной по результатам проведения субъектом учета инвентаризации кредиторской задолженности </a:t>
            </a:r>
          </a:p>
        </p:txBody>
      </p:sp>
      <p:sp>
        <p:nvSpPr>
          <p:cNvPr id="6" name="TextBox 5"/>
          <p:cNvSpPr txBox="1"/>
          <p:nvPr/>
        </p:nvSpPr>
        <p:spPr>
          <a:xfrm>
            <a:off x="2464568" y="966036"/>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Инвентаризационная опись расчетов с покупателями, поставщиками и прочими дебиторами и кредиторами(ф. 0504089</a:t>
            </a:r>
            <a:r>
              <a:rPr lang="ru-RU" dirty="0" smtClean="0"/>
              <a:t>)</a:t>
            </a:r>
            <a:endParaRPr lang="ru-RU" dirty="0"/>
          </a:p>
        </p:txBody>
      </p:sp>
      <p:sp>
        <p:nvSpPr>
          <p:cNvPr id="7" name="TextBox 6"/>
          <p:cNvSpPr txBox="1"/>
          <p:nvPr/>
        </p:nvSpPr>
        <p:spPr>
          <a:xfrm>
            <a:off x="2680594" y="3357074"/>
            <a:ext cx="5868284"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dirty="0"/>
              <a:t>Акт о результатах инвентаризации </a:t>
            </a:r>
            <a:r>
              <a:rPr lang="ru-RU" dirty="0">
                <a:hlinkClick r:id="rId3" action="ppaction://hlinkfile"/>
              </a:rPr>
              <a:t>(ф. </a:t>
            </a:r>
            <a:r>
              <a:rPr lang="ru-RU" dirty="0">
                <a:hlinkClick r:id="rId3" action="ppaction://hlinkfile"/>
              </a:rPr>
              <a:t>0510463</a:t>
            </a:r>
            <a:r>
              <a:rPr lang="ru-RU" dirty="0">
                <a:hlinkClick r:id="rId3" action="ppaction://hlinkfile"/>
              </a:rPr>
              <a:t>)</a:t>
            </a:r>
            <a:r>
              <a:rPr lang="ru-RU" dirty="0"/>
              <a:t> - Приказ №</a:t>
            </a:r>
            <a:r>
              <a:rPr lang="ru-RU" dirty="0" smtClean="0"/>
              <a:t>61н</a:t>
            </a:r>
            <a:endParaRPr lang="ru-RU" dirty="0"/>
          </a:p>
        </p:txBody>
      </p:sp>
      <p:sp>
        <p:nvSpPr>
          <p:cNvPr id="8" name="TextBox 7"/>
          <p:cNvSpPr txBox="1"/>
          <p:nvPr/>
        </p:nvSpPr>
        <p:spPr>
          <a:xfrm>
            <a:off x="2464568" y="1572344"/>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Инвентаризационная опись задолженности по кредитам, займам (ссудам) (ф. 0504083</a:t>
            </a:r>
            <a:r>
              <a:rPr lang="ru-RU" dirty="0" smtClean="0"/>
              <a:t>)</a:t>
            </a:r>
            <a:endParaRPr lang="ru-RU" dirty="0"/>
          </a:p>
        </p:txBody>
      </p:sp>
      <p:sp>
        <p:nvSpPr>
          <p:cNvPr id="9" name="TextBox 8"/>
          <p:cNvSpPr txBox="1"/>
          <p:nvPr/>
        </p:nvSpPr>
        <p:spPr>
          <a:xfrm>
            <a:off x="2464568" y="2204755"/>
            <a:ext cx="6299856" cy="73866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Инвентаризационной описи состояния государственного долга Российской Федерации по полученным кредитам и предоставленным гарантиям </a:t>
            </a:r>
            <a:endParaRPr lang="ru-RU" dirty="0" smtClean="0"/>
          </a:p>
          <a:p>
            <a:r>
              <a:rPr lang="ru-RU" dirty="0" smtClean="0"/>
              <a:t>(</a:t>
            </a:r>
            <a:r>
              <a:rPr lang="ru-RU" dirty="0"/>
              <a:t>ф. 0504085) </a:t>
            </a:r>
          </a:p>
        </p:txBody>
      </p:sp>
      <p:sp>
        <p:nvSpPr>
          <p:cNvPr id="10" name="Правая фигурная скобка 9"/>
          <p:cNvSpPr/>
          <p:nvPr/>
        </p:nvSpPr>
        <p:spPr>
          <a:xfrm rot="5400000" flipV="1">
            <a:off x="5428031" y="-101327"/>
            <a:ext cx="372436" cy="640485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a:ln>
                <a:noFill/>
              </a:ln>
              <a:solidFill>
                <a:prstClr val="black"/>
              </a:solidFill>
              <a:effectLst/>
              <a:uFillTx/>
              <a:latin typeface="Cambria" pitchFamily="18" charset="0" panose="02040503050406030204"/>
              <a:ea typeface="Cambria" pitchFamily="18" charset="0" panose="02040503050406030204"/>
            </a:endParaRPr>
          </a:p>
        </p:txBody>
      </p:sp>
      <p:sp>
        <p:nvSpPr>
          <p:cNvPr id="11" name="TextBox 10"/>
          <p:cNvSpPr txBox="1"/>
          <p:nvPr/>
        </p:nvSpPr>
        <p:spPr>
          <a:xfrm>
            <a:off x="2682779" y="4134194"/>
            <a:ext cx="5866112" cy="738664"/>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Решение о списании задолженности, невостребованной кредиторами, с учета по счету №  </a:t>
            </a:r>
            <a:endParaRPr lang="ru-RU" dirty="0" smtClean="0"/>
          </a:p>
          <a:p>
            <a:r>
              <a:rPr lang="ru-RU" dirty="0" smtClean="0"/>
              <a:t>(</a:t>
            </a:r>
            <a:r>
              <a:rPr lang="ru-RU" dirty="0"/>
              <a:t>ф. 0510437</a:t>
            </a:r>
            <a:r>
              <a:rPr lang="ru-RU" dirty="0" smtClean="0"/>
              <a:t>)</a:t>
            </a:r>
            <a:endParaRPr lang="ru-RU" dirty="0"/>
          </a:p>
        </p:txBody>
      </p:sp>
      <p:cxnSp>
        <p:nvCxnSpPr>
          <p:cNvPr id="12" name="Прямая со стрелкой 37"/>
          <p:cNvCxnSpPr>
            <a:cxnSpLocks/>
            <a:stCxn id="7" idx="2"/>
            <a:endCxn id="11" idx="0"/>
          </p:cNvCxnSpPr>
          <p:nvPr/>
        </p:nvCxnSpPr>
        <p:spPr>
          <a:xfrm rot="16200000" flipH="1">
            <a:off x="5380614" y="3898972"/>
            <a:ext cx="469343" cy="1099"/>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3" name="Заголовок 1"/>
          <p:cNvSpPr txBox="1"/>
          <p:nvPr/>
        </p:nvSpPr>
        <p:spPr>
          <a:xfrm>
            <a:off x="2956220" y="43924"/>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дебиторской и кредиторской задолженности</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5" name="TextBox 14"/>
          <p:cNvSpPr txBox="1"/>
          <p:nvPr/>
        </p:nvSpPr>
        <p:spPr>
          <a:xfrm>
            <a:off x="9703330" y="941352"/>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rPr>
              <a:t>61н –реализовано </a:t>
            </a:r>
            <a:endParaRPr kumimoji="0" lang="ru-RU" sz="1400"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16" name="TextBox 15"/>
          <p:cNvSpPr txBox="1"/>
          <p:nvPr/>
        </p:nvSpPr>
        <p:spPr>
          <a:xfrm>
            <a:off x="9703330" y="1287448"/>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61н- без статусной модели </a:t>
            </a:r>
            <a:r>
              <a:rPr lang="ru-RU" b="1" dirty="0">
                <a:solidFill>
                  <a:srgbClr val="FF0000"/>
                </a:solidFill>
              </a:rPr>
              <a:t>до 30.11.23</a:t>
            </a:r>
            <a:endParaRPr lang="ru-RU" b="1" dirty="0">
              <a:solidFill>
                <a:srgbClr val="FF0000"/>
              </a:solidFill>
            </a:endParaRPr>
          </a:p>
        </p:txBody>
      </p:sp>
      <p:sp>
        <p:nvSpPr>
          <p:cNvPr id="18" name="TextBox 17"/>
          <p:cNvSpPr txBox="1"/>
          <p:nvPr/>
        </p:nvSpPr>
        <p:spPr>
          <a:xfrm>
            <a:off x="9720068" y="1910542"/>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52н</a:t>
            </a:r>
            <a:endParaRPr lang="ru-RU" sz="1400" dirty="0">
              <a:solidFill>
                <a:prstClr val="black"/>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0" name="Рисунок 19"/>
          <p:cNvPicPr>
            <a:picLocks noChangeAspect="1"/>
          </p:cNvPicPr>
          <p:nvPr/>
        </p:nvPicPr>
        <p:blipFill>
          <a:blip r:embed="rId4"/>
          <a:stretch/>
        </p:blipFill>
        <p:spPr>
          <a:xfrm>
            <a:off x="11738635" y="1900785"/>
            <a:ext cx="453365" cy="401011"/>
          </a:xfrm>
          <a:prstGeom prst="rect">
            <a:avLst/>
          </a:prstGeom>
        </p:spPr>
      </p:pic>
      <p:pic>
        <p:nvPicPr>
          <p:cNvPr id="21" name="Рисунок 20"/>
          <p:cNvPicPr>
            <a:picLocks noChangeAspect="1"/>
          </p:cNvPicPr>
          <p:nvPr/>
        </p:nvPicPr>
        <p:blipFill>
          <a:blip r:embed="rId4"/>
          <a:stretch/>
        </p:blipFill>
        <p:spPr>
          <a:xfrm>
            <a:off x="11732102" y="1379329"/>
            <a:ext cx="453365" cy="401011"/>
          </a:xfrm>
          <a:prstGeom prst="rect">
            <a:avLst/>
          </a:prstGeom>
        </p:spPr>
      </p:pic>
      <p:grpSp>
        <p:nvGrpSpPr>
          <p:cNvPr id="25" name="Группа 24"/>
          <p:cNvGrpSpPr/>
          <p:nvPr/>
        </p:nvGrpSpPr>
        <p:grpSpPr>
          <a:xfrm>
            <a:off x="94919" y="75530"/>
            <a:ext cx="2281366" cy="749490"/>
            <a:chOff x="69947" y="50611"/>
            <a:chExt cx="2557465" cy="838389"/>
          </a:xfrm>
        </p:grpSpPr>
        <p:pic>
          <p:nvPicPr>
            <p:cNvPr id="26" name="Рисунок 25"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27" name="Рисунок 26"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28" name="Прямая со стрелкой 27"/>
          <p:cNvCxnSpPr>
            <a:cxnSpLocks/>
          </p:cNvCxnSpPr>
          <p:nvPr/>
        </p:nvCxnSpPr>
        <p:spPr>
          <a:xfrm>
            <a:off x="1545" y="9125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pic>
        <p:nvPicPr>
          <p:cNvPr id="19" name="Рисунок 18"/>
          <p:cNvPicPr>
            <a:picLocks noChangeAspect="1"/>
          </p:cNvPicPr>
          <p:nvPr/>
        </p:nvPicPr>
        <p:blipFill>
          <a:blip r:embed="rId7"/>
          <a:stretch/>
        </p:blipFill>
        <p:spPr>
          <a:xfrm>
            <a:off x="11765036" y="702478"/>
            <a:ext cx="387498" cy="548088"/>
          </a:xfrm>
          <a:prstGeom prst="rect">
            <a:avLst/>
          </a:prstGeom>
        </p:spPr>
      </p:pic>
      <p:grpSp>
        <p:nvGrpSpPr>
          <p:cNvPr id="29" name="Группа 28"/>
          <p:cNvGrpSpPr/>
          <p:nvPr/>
        </p:nvGrpSpPr>
        <p:grpSpPr>
          <a:xfrm>
            <a:off x="2708017" y="214478"/>
            <a:ext cx="9909" cy="547802"/>
            <a:chOff x="2701193" y="252079"/>
            <a:chExt cx="9909" cy="547802"/>
          </a:xfrm>
        </p:grpSpPr>
        <p:cxnSp>
          <p:nvCxnSpPr>
            <p:cNvPr id="30" name="Прямая соединительная линия 29"/>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33" name="Рисунок 32"/>
          <p:cNvPicPr>
            <a:picLocks noChangeAspect="1"/>
          </p:cNvPicPr>
          <p:nvPr/>
        </p:nvPicPr>
        <p:blipFill>
          <a:blip r:embed="rId4"/>
          <a:stretch/>
        </p:blipFill>
        <p:spPr>
          <a:xfrm>
            <a:off x="8363310" y="3212256"/>
            <a:ext cx="453365" cy="401011"/>
          </a:xfrm>
          <a:prstGeom prst="rect">
            <a:avLst/>
          </a:prstGeom>
        </p:spPr>
      </p:pic>
      <p:pic>
        <p:nvPicPr>
          <p:cNvPr id="34" name="Рисунок 33"/>
          <p:cNvPicPr>
            <a:picLocks noChangeAspect="1"/>
          </p:cNvPicPr>
          <p:nvPr/>
        </p:nvPicPr>
        <p:blipFill>
          <a:blip r:embed="rId7"/>
          <a:stretch/>
        </p:blipFill>
        <p:spPr>
          <a:xfrm>
            <a:off x="8771435" y="3166731"/>
            <a:ext cx="387498" cy="548088"/>
          </a:xfrm>
          <a:prstGeom prst="rect">
            <a:avLst/>
          </a:prstGeom>
        </p:spPr>
      </p:pic>
      <p:sp>
        <p:nvSpPr>
          <p:cNvPr id="35" name="Прямоугольник 34"/>
          <p:cNvSpPr/>
          <p:nvPr/>
        </p:nvSpPr>
        <p:spPr>
          <a:xfrm>
            <a:off x="8861916" y="3305426"/>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7" name="TextBox 1"/>
          <p:cNvSpPr txBox="1"/>
          <p:nvPr/>
        </p:nvSpPr>
        <p:spPr>
          <a:xfrm>
            <a:off x="381581" y="5116727"/>
            <a:ext cx="11344705" cy="1384995"/>
          </a:xfrm>
          <a:prstGeom prst="rect">
            <a:avLst/>
          </a:prstGeom>
          <a:solidFill>
            <a:schemeClr val="bg1"/>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 целях оформления по кредиторской задолженности, ранее списанной с балансового учета </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ru-RU" sz="1400" b="0" i="0" u="none" strike="noStrike" kern="0" cap="none" spc="0" normalizeH="0" baseline="0" noProof="0" dirty="0">
              <a:ln>
                <a:noFill/>
              </a:ln>
              <a:solidFill>
                <a:sysClr val="windowText" lastClr="000000"/>
              </a:solidFill>
              <a:uFillTx/>
              <a:latin typeface="Cambria" pitchFamily="18" charset="0" panose="02040503050406030204"/>
              <a:ea typeface="Cambria" pitchFamily="18" charset="0" panose="02040503050406030204"/>
              <a:cs typeface="Times New Roman" pitchFamily="18" charset="0" panose="02020603050405020304"/>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решения по отражению </a:t>
            </a: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на соответствующих аналитических балансовых счетах РП </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обязательств по оплате расходов (выплате источников финансирования дефицита),</a:t>
            </a:r>
          </a:p>
          <a:p>
            <a:pPr marL="0" marR="0" lvl="0" indent="0" algn="just" defTabSz="914400" rtl="0" eaLnBrk="1" fontAlgn="auto" latinLnBrk="0" hangingPunct="1">
              <a:lnSpc>
                <a:spcPct val="100000"/>
              </a:lnSpc>
              <a:spcBef>
                <a:spcPts val="0"/>
              </a:spcBef>
              <a:spcAft>
                <a:spcPts val="0"/>
              </a:spcAft>
              <a:buClrTx/>
              <a:buSzTx/>
              <a:buFontTx/>
              <a:buNone/>
              <a:defRPr/>
            </a:pP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 </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возврату доходов </a:t>
            </a:r>
            <a:r>
              <a:rPr kumimoji="0" lang="ru-RU" sz="1400" b="1"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a:t>
            </a:r>
            <a:r>
              <a:rPr kumimoji="0" lang="ru-RU" sz="1400" b="1" i="1"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источников финансирования дефицита) </a:t>
            </a:r>
            <a:r>
              <a:rPr kumimoji="0" lang="ru-RU" sz="1400" b="0" i="0" u="none" strike="noStrike" kern="0" cap="none" spc="0" normalizeH="0" baseline="0" noProof="0" dirty="0">
                <a:ln>
                  <a:noFill/>
                </a:ln>
                <a:solidFill>
                  <a:sysClr val="windowText" lastClr="000000"/>
                </a:solidFill>
                <a:effectLst/>
                <a:uFillTx/>
                <a:latin typeface="Cambria" pitchFamily="18" charset="0" panose="02040503050406030204"/>
                <a:ea typeface="Cambria" pitchFamily="18" charset="0" panose="02040503050406030204"/>
                <a:cs typeface="Times New Roman" pitchFamily="18" charset="0" panose="02020603050405020304"/>
              </a:rPr>
              <a:t>в связи с предъявлением кредитором или его правопреемником (Заявителем) требования об оплате задолженности </a:t>
            </a:r>
          </a:p>
        </p:txBody>
      </p:sp>
      <p:sp>
        <p:nvSpPr>
          <p:cNvPr id="9" name="TextBox 8"/>
          <p:cNvSpPr txBox="1"/>
          <p:nvPr/>
        </p:nvSpPr>
        <p:spPr>
          <a:xfrm>
            <a:off x="2107182" y="4283689"/>
            <a:ext cx="6290199"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i="0" u="none" strike="noStrike" cap="none" spc="0" normalizeH="0" baseline="0">
                <a:ln>
                  <a:noFill/>
                </a:ln>
                <a:solidFill>
                  <a:schemeClr val="tx1"/>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Решение о восстановлении кредиторской </a:t>
            </a:r>
            <a:r>
              <a:rPr lang="ru-RU" dirty="0" smtClean="0"/>
              <a:t>задолженности  </a:t>
            </a:r>
            <a:r>
              <a:rPr lang="ru-RU" dirty="0"/>
              <a:t>(ф. 0510446</a:t>
            </a:r>
            <a:r>
              <a:rPr lang="ru-RU" dirty="0" smtClean="0"/>
              <a:t>)</a:t>
            </a:r>
            <a:endParaRPr lang="ru-RU" dirty="0"/>
          </a:p>
        </p:txBody>
      </p:sp>
      <p:cxnSp>
        <p:nvCxnSpPr>
          <p:cNvPr id="16" name="Прямая со стрелкой 37"/>
          <p:cNvCxnSpPr>
            <a:cxnSpLocks/>
            <a:endCxn id="9" idx="0"/>
          </p:cNvCxnSpPr>
          <p:nvPr/>
        </p:nvCxnSpPr>
        <p:spPr>
          <a:xfrm rot="10800000" flipV="1">
            <a:off x="5252283" y="3632015"/>
            <a:ext cx="1281749" cy="651674"/>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Инвентаризация дебиторской и кредиторской задолженности</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8" name="TextBox 17"/>
          <p:cNvSpPr txBox="1"/>
          <p:nvPr/>
        </p:nvSpPr>
        <p:spPr>
          <a:xfrm>
            <a:off x="2097525" y="966036"/>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Инвентаризационная опись расчетов с покупателями, поставщиками и прочими дебиторами и кредиторами(ф. 0504089</a:t>
            </a:r>
            <a:r>
              <a:rPr lang="ru-RU" dirty="0" smtClean="0"/>
              <a:t>)</a:t>
            </a:r>
            <a:endParaRPr lang="ru-RU" dirty="0"/>
          </a:p>
        </p:txBody>
      </p:sp>
      <p:sp>
        <p:nvSpPr>
          <p:cNvPr id="19" name="TextBox 18"/>
          <p:cNvSpPr txBox="1"/>
          <p:nvPr/>
        </p:nvSpPr>
        <p:spPr>
          <a:xfrm>
            <a:off x="2313551" y="3357074"/>
            <a:ext cx="5868284"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dirty="0"/>
              <a:t>Акт о результатах инвентаризации </a:t>
            </a:r>
            <a:r>
              <a:rPr lang="ru-RU" dirty="0">
                <a:hlinkClick r:id="rId3" action="ppaction://hlinkfile"/>
              </a:rPr>
              <a:t>(ф. </a:t>
            </a:r>
            <a:r>
              <a:rPr lang="ru-RU" dirty="0">
                <a:hlinkClick r:id="rId3" action="ppaction://hlinkfile"/>
              </a:rPr>
              <a:t>0510463</a:t>
            </a:r>
            <a:r>
              <a:rPr lang="ru-RU" dirty="0">
                <a:hlinkClick r:id="rId3" action="ppaction://hlinkfile"/>
              </a:rPr>
              <a:t>)</a:t>
            </a:r>
            <a:r>
              <a:rPr lang="ru-RU" dirty="0"/>
              <a:t> - Приказ №</a:t>
            </a:r>
            <a:r>
              <a:rPr lang="ru-RU" dirty="0" smtClean="0"/>
              <a:t>61н</a:t>
            </a:r>
            <a:endParaRPr lang="ru-RU" dirty="0"/>
          </a:p>
        </p:txBody>
      </p:sp>
      <p:sp>
        <p:nvSpPr>
          <p:cNvPr id="20" name="TextBox 19"/>
          <p:cNvSpPr txBox="1"/>
          <p:nvPr/>
        </p:nvSpPr>
        <p:spPr>
          <a:xfrm>
            <a:off x="2097525" y="1572344"/>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Инвентаризационная опись задолженности по кредитам, займам (ссудам) (ф. 0504083</a:t>
            </a:r>
            <a:r>
              <a:rPr lang="ru-RU" dirty="0" smtClean="0"/>
              <a:t>)</a:t>
            </a:r>
            <a:endParaRPr lang="ru-RU" dirty="0"/>
          </a:p>
        </p:txBody>
      </p:sp>
      <p:sp>
        <p:nvSpPr>
          <p:cNvPr id="21" name="TextBox 20"/>
          <p:cNvSpPr txBox="1"/>
          <p:nvPr/>
        </p:nvSpPr>
        <p:spPr>
          <a:xfrm>
            <a:off x="2097525" y="2204755"/>
            <a:ext cx="6299856" cy="73866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Инвентаризационной описи состояния государственного долга Российской Федерации по полученным кредитам и предоставленным гарантиям </a:t>
            </a:r>
            <a:endParaRPr lang="ru-RU" dirty="0" smtClean="0"/>
          </a:p>
          <a:p>
            <a:r>
              <a:rPr lang="ru-RU" dirty="0" smtClean="0"/>
              <a:t>(</a:t>
            </a:r>
            <a:r>
              <a:rPr lang="ru-RU" dirty="0"/>
              <a:t>ф. 0504085) </a:t>
            </a:r>
          </a:p>
        </p:txBody>
      </p:sp>
      <p:sp>
        <p:nvSpPr>
          <p:cNvPr id="22" name="Правая фигурная скобка 21"/>
          <p:cNvSpPr/>
          <p:nvPr/>
        </p:nvSpPr>
        <p:spPr>
          <a:xfrm rot="5400000" flipV="1">
            <a:off x="5060988" y="-101327"/>
            <a:ext cx="372436" cy="640485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400" b="0" i="0" u="none" strike="noStrike" kern="1200" cap="none" spc="0" normalizeH="0" baseline="0" noProof="0">
              <a:ln>
                <a:noFill/>
              </a:ln>
              <a:solidFill>
                <a:prstClr val="black"/>
              </a:solidFill>
              <a:effectLst/>
              <a:uFillTx/>
              <a:latin typeface="Cambria" pitchFamily="18" charset="0" panose="02040503050406030204"/>
              <a:ea typeface="Cambria" pitchFamily="18" charset="0" panose="02040503050406030204"/>
            </a:endParaRPr>
          </a:p>
        </p:txBody>
      </p:sp>
      <p:sp>
        <p:nvSpPr>
          <p:cNvPr id="26" name="TextBox 25"/>
          <p:cNvSpPr txBox="1"/>
          <p:nvPr/>
        </p:nvSpPr>
        <p:spPr>
          <a:xfrm>
            <a:off x="9703330" y="941352"/>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rPr>
              <a:t>61н –реализовано </a:t>
            </a:r>
            <a:endParaRPr kumimoji="0" lang="ru-RU" sz="1400" i="0" u="none" strike="noStrike" kern="1200" cap="none" spc="0" normalizeH="0" baseline="0" noProof="0" dirty="0">
              <a:ln>
                <a:noFill/>
              </a:ln>
              <a:solidFill>
                <a:schemeClr val="tx1"/>
              </a:solidFill>
              <a:effectLst/>
              <a:uFillTx/>
              <a:latin typeface="Cambria" pitchFamily="18" charset="0" panose="02040503050406030204"/>
              <a:ea typeface="Cambria" pitchFamily="18" charset="0" panose="02040503050406030204"/>
              <a:cs typeface="Times New Roman" pitchFamily="18" charset="0" panose="02020603050405020304"/>
            </a:endParaRPr>
          </a:p>
        </p:txBody>
      </p:sp>
      <p:sp>
        <p:nvSpPr>
          <p:cNvPr id="27" name="TextBox 26"/>
          <p:cNvSpPr txBox="1"/>
          <p:nvPr/>
        </p:nvSpPr>
        <p:spPr>
          <a:xfrm>
            <a:off x="9703330" y="1287448"/>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defRPr kumimoji="0" sz="1400" b="0" i="0" u="none" strike="noStrike" cap="none" spc="0" normalizeH="0" baseline="0">
                <a:ln>
                  <a:noFill/>
                </a:ln>
                <a:solidFill>
                  <a:prstClr val="black"/>
                </a:solidFill>
                <a:uFillTx/>
                <a:latin typeface="Cambria" pitchFamily="18" charset="0" panose="02040503050406030204"/>
                <a:ea typeface="Cambria" pitchFamily="18" charset="0" panose="02040503050406030204"/>
                <a:cs typeface="Times New Roman" pitchFamily="18" charset="0" panose="02020603050405020304"/>
              </a:defRPr>
            </a:lvl1pPr>
          </a:lstStyle>
          <a:p>
            <a:r>
              <a:rPr lang="ru-RU" dirty="0"/>
              <a:t>61н- без статусной модели </a:t>
            </a:r>
            <a:r>
              <a:rPr lang="ru-RU" b="1" dirty="0">
                <a:solidFill>
                  <a:srgbClr val="FF0000"/>
                </a:solidFill>
              </a:rPr>
              <a:t>до 30.11.23</a:t>
            </a:r>
            <a:endParaRPr lang="ru-RU" b="1" dirty="0">
              <a:solidFill>
                <a:srgbClr val="FF0000"/>
              </a:solidFill>
            </a:endParaRPr>
          </a:p>
        </p:txBody>
      </p:sp>
      <p:sp>
        <p:nvSpPr>
          <p:cNvPr id="28" name="TextBox 27"/>
          <p:cNvSpPr txBox="1"/>
          <p:nvPr/>
        </p:nvSpPr>
        <p:spPr>
          <a:xfrm>
            <a:off x="9720068" y="1910542"/>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cs typeface="Times New Roman" pitchFamily="18" charset="0" panose="02020603050405020304"/>
              </a:rPr>
              <a:t>52н</a:t>
            </a:r>
            <a:endParaRPr lang="ru-RU" sz="1400" dirty="0">
              <a:solidFill>
                <a:prstClr val="black"/>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30" name="Рисунок 29"/>
          <p:cNvPicPr>
            <a:picLocks noChangeAspect="1"/>
          </p:cNvPicPr>
          <p:nvPr/>
        </p:nvPicPr>
        <p:blipFill>
          <a:blip r:embed="rId4"/>
          <a:stretch/>
        </p:blipFill>
        <p:spPr>
          <a:xfrm>
            <a:off x="11738635" y="1900785"/>
            <a:ext cx="453365" cy="401011"/>
          </a:xfrm>
          <a:prstGeom prst="rect">
            <a:avLst/>
          </a:prstGeom>
        </p:spPr>
      </p:pic>
      <p:pic>
        <p:nvPicPr>
          <p:cNvPr id="31" name="Рисунок 30"/>
          <p:cNvPicPr>
            <a:picLocks noChangeAspect="1"/>
          </p:cNvPicPr>
          <p:nvPr/>
        </p:nvPicPr>
        <p:blipFill>
          <a:blip r:embed="rId4"/>
          <a:stretch/>
        </p:blipFill>
        <p:spPr>
          <a:xfrm>
            <a:off x="11732102" y="1379329"/>
            <a:ext cx="453365" cy="401011"/>
          </a:xfrm>
          <a:prstGeom prst="rect">
            <a:avLst/>
          </a:prstGeom>
        </p:spPr>
      </p:pic>
      <p:grpSp>
        <p:nvGrpSpPr>
          <p:cNvPr id="32" name="Группа 31"/>
          <p:cNvGrpSpPr/>
          <p:nvPr/>
        </p:nvGrpSpPr>
        <p:grpSpPr>
          <a:xfrm>
            <a:off x="94919" y="81970"/>
            <a:ext cx="2281366" cy="749490"/>
            <a:chOff x="69947" y="50611"/>
            <a:chExt cx="2557465" cy="838389"/>
          </a:xfrm>
        </p:grpSpPr>
        <p:pic>
          <p:nvPicPr>
            <p:cNvPr id="33" name="Рисунок 32"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35" name="Прямая со стрелкой 3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pic>
        <p:nvPicPr>
          <p:cNvPr id="29" name="Рисунок 28"/>
          <p:cNvPicPr>
            <a:picLocks noChangeAspect="1"/>
          </p:cNvPicPr>
          <p:nvPr/>
        </p:nvPicPr>
        <p:blipFill>
          <a:blip r:embed="rId7"/>
          <a:stretch/>
        </p:blipFill>
        <p:spPr>
          <a:xfrm>
            <a:off x="11765036" y="702478"/>
            <a:ext cx="387498" cy="548088"/>
          </a:xfrm>
          <a:prstGeom prst="rect">
            <a:avLst/>
          </a:prstGeom>
        </p:spPr>
      </p:pic>
      <p:grpSp>
        <p:nvGrpSpPr>
          <p:cNvPr id="36" name="Группа 35"/>
          <p:cNvGrpSpPr/>
          <p:nvPr/>
        </p:nvGrpSpPr>
        <p:grpSpPr>
          <a:xfrm>
            <a:off x="2708017" y="214478"/>
            <a:ext cx="9909" cy="547802"/>
            <a:chOff x="2701193" y="252079"/>
            <a:chExt cx="9909" cy="547802"/>
          </a:xfrm>
        </p:grpSpPr>
        <p:cxnSp>
          <p:nvCxnSpPr>
            <p:cNvPr id="37" name="Прямая соединительная линия 3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40" name="Рисунок 39"/>
          <p:cNvPicPr>
            <a:picLocks noChangeAspect="1"/>
          </p:cNvPicPr>
          <p:nvPr/>
        </p:nvPicPr>
        <p:blipFill>
          <a:blip r:embed="rId4"/>
          <a:stretch/>
        </p:blipFill>
        <p:spPr>
          <a:xfrm>
            <a:off x="7996267" y="3212256"/>
            <a:ext cx="453365" cy="401011"/>
          </a:xfrm>
          <a:prstGeom prst="rect">
            <a:avLst/>
          </a:prstGeom>
        </p:spPr>
      </p:pic>
      <p:pic>
        <p:nvPicPr>
          <p:cNvPr id="41" name="Рисунок 40"/>
          <p:cNvPicPr>
            <a:picLocks noChangeAspect="1"/>
          </p:cNvPicPr>
          <p:nvPr/>
        </p:nvPicPr>
        <p:blipFill>
          <a:blip r:embed="rId7"/>
          <a:stretch/>
        </p:blipFill>
        <p:spPr>
          <a:xfrm>
            <a:off x="8404392" y="3166731"/>
            <a:ext cx="387498" cy="548088"/>
          </a:xfrm>
          <a:prstGeom prst="rect">
            <a:avLst/>
          </a:prstGeom>
        </p:spPr>
      </p:pic>
      <p:sp>
        <p:nvSpPr>
          <p:cNvPr id="42" name="Прямоугольник 41"/>
          <p:cNvSpPr/>
          <p:nvPr/>
        </p:nvSpPr>
        <p:spPr>
          <a:xfrm>
            <a:off x="8494873" y="3305426"/>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 name="Рисунок 1"/>
          <p:cNvPicPr>
            <a:picLocks noChangeAspect="1"/>
          </p:cNvPicPr>
          <p:nvPr/>
        </p:nvPicPr>
        <p:blipFill>
          <a:blip r:embed="rId3"/>
          <a:stretch/>
        </p:blipFill>
        <p:spPr>
          <a:xfrm>
            <a:off x="163286" y="1001614"/>
            <a:ext cx="5950131" cy="3311297"/>
          </a:xfrm>
          <a:prstGeom prst="rect">
            <a:avLst/>
          </a:prstGeom>
        </p:spPr>
      </p:pic>
      <p:pic>
        <p:nvPicPr>
          <p:cNvPr id="3" name="Рисунок 2"/>
          <p:cNvPicPr>
            <a:picLocks noChangeAspect="1"/>
          </p:cNvPicPr>
          <p:nvPr/>
        </p:nvPicPr>
        <p:blipFill>
          <a:blip r:embed="rId4"/>
          <a:stretch/>
        </p:blipFill>
        <p:spPr>
          <a:xfrm>
            <a:off x="287384" y="4312911"/>
            <a:ext cx="5826033" cy="2195718"/>
          </a:xfrm>
          <a:prstGeom prst="rect">
            <a:avLst/>
          </a:prstGeom>
        </p:spPr>
      </p:pic>
      <p:sp>
        <p:nvSpPr>
          <p:cNvPr id="32" name="TextBox 31"/>
          <p:cNvSpPr txBox="1"/>
          <p:nvPr/>
        </p:nvSpPr>
        <p:spPr>
          <a:xfrm>
            <a:off x="6913780" y="1115277"/>
            <a:ext cx="5156300"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1.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инвентаризации без выявленных отклонений по суммовым(качественных) показателям и качественным характеристикам</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3" name="TextBox 32"/>
          <p:cNvSpPr txBox="1"/>
          <p:nvPr/>
        </p:nvSpPr>
        <p:spPr>
          <a:xfrm>
            <a:off x="7543800" y="1852998"/>
            <a:ext cx="452628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Содержит перечень описей, в которых нет никаких расхождений или отметок</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4" name="TextBox 33"/>
          <p:cNvSpPr txBox="1"/>
          <p:nvPr/>
        </p:nvSpPr>
        <p:spPr>
          <a:xfrm>
            <a:off x="6913780" y="2376218"/>
            <a:ext cx="515630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2.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инвентаризации с выявленными отклонениями</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5" name="TextBox 34"/>
          <p:cNvSpPr txBox="1"/>
          <p:nvPr/>
        </p:nvSpPr>
        <p:spPr>
          <a:xfrm>
            <a:off x="7543800" y="2892210"/>
            <a:ext cx="4526280" cy="1169551"/>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itchFamily="18" charset="0" panose="02040503050406030204"/>
                <a:ea typeface="Cambria" pitchFamily="18" charset="0" panose="02040503050406030204"/>
              </a:rPr>
              <a:t>Содержит перечень описей с выявленными несоответствиями </a:t>
            </a:r>
            <a:r>
              <a:rPr lang="ru-RU" sz="1400" dirty="0">
                <a:solidFill>
                  <a:prstClr val="black"/>
                </a:solidFill>
                <a:latin typeface="Cambria" pitchFamily="18" charset="0" panose="02040503050406030204"/>
                <a:ea typeface="Cambria" pitchFamily="18" charset="0" panose="02040503050406030204"/>
              </a:rPr>
              <a:t>фактического </a:t>
            </a:r>
            <a:r>
              <a:rPr lang="ru-RU" sz="1400" dirty="0" smtClean="0">
                <a:solidFill>
                  <a:prstClr val="black"/>
                </a:solidFill>
                <a:latin typeface="Cambria" pitchFamily="18" charset="0" panose="02040503050406030204"/>
                <a:ea typeface="Cambria" pitchFamily="18" charset="0" panose="02040503050406030204"/>
              </a:rPr>
              <a:t>наличия, </a:t>
            </a:r>
            <a:r>
              <a:rPr lang="ru-RU" sz="1400" dirty="0">
                <a:solidFill>
                  <a:prstClr val="black"/>
                </a:solidFill>
                <a:latin typeface="Cambria" pitchFamily="18" charset="0" panose="02040503050406030204"/>
                <a:ea typeface="Cambria" pitchFamily="18" charset="0" panose="02040503050406030204"/>
              </a:rPr>
              <a:t>и (или) наличие неподтвержденных расчетов и (или) обязательств, а также </a:t>
            </a:r>
            <a:r>
              <a:rPr lang="ru-RU" sz="1400" dirty="0" smtClean="0">
                <a:solidFill>
                  <a:prstClr val="black"/>
                </a:solidFill>
                <a:latin typeface="Cambria" pitchFamily="18" charset="0" panose="02040503050406030204"/>
                <a:ea typeface="Cambria" pitchFamily="18" charset="0" panose="02040503050406030204"/>
              </a:rPr>
              <a:t>несоответствие </a:t>
            </a:r>
            <a:r>
              <a:rPr lang="ru-RU" sz="1400" dirty="0">
                <a:solidFill>
                  <a:prstClr val="black"/>
                </a:solidFill>
                <a:latin typeface="Cambria" pitchFamily="18" charset="0" panose="02040503050406030204"/>
                <a:ea typeface="Cambria" pitchFamily="18" charset="0" panose="02040503050406030204"/>
              </a:rPr>
              <a:t>банковским выпискам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6" name="TextBox 35"/>
          <p:cNvSpPr txBox="1"/>
          <p:nvPr/>
        </p:nvSpPr>
        <p:spPr>
          <a:xfrm>
            <a:off x="6913780" y="4061761"/>
            <a:ext cx="5156300"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3.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выявленных качественных характеристик</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7" name="TextBox 36"/>
          <p:cNvSpPr txBox="1"/>
          <p:nvPr/>
        </p:nvSpPr>
        <p:spPr>
          <a:xfrm>
            <a:off x="7543800" y="4369538"/>
            <a:ext cx="4526280" cy="1815882"/>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Содержит перечень описей</a:t>
            </a:r>
            <a:r>
              <a:rPr lang="ru-RU" sz="1400" dirty="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с выявленными несоответствиями </a:t>
            </a:r>
            <a:r>
              <a:rPr lang="ru-RU" sz="1400" dirty="0">
                <a:solidFill>
                  <a:prstClr val="black"/>
                </a:solidFill>
                <a:latin typeface="Cambria" pitchFamily="18" charset="0" panose="02040503050406030204"/>
                <a:ea typeface="Cambria" pitchFamily="18" charset="0" panose="02040503050406030204"/>
              </a:rPr>
              <a:t>качественных характеристик объектов учетным данным, наличие просроченных (с истекшим сроком исковой давности) расчетов и (или) обязательств (например, объект нефинансового актива не соответствует условиям актива, просроченная задолженность имеет признаки безнадежной задолженности)</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grpSp>
        <p:nvGrpSpPr>
          <p:cNvPr id="12" name="Группа 11"/>
          <p:cNvGrpSpPr/>
          <p:nvPr/>
        </p:nvGrpSpPr>
        <p:grpSpPr>
          <a:xfrm>
            <a:off x="94919" y="75531"/>
            <a:ext cx="2281366" cy="749490"/>
            <a:chOff x="69947" y="50611"/>
            <a:chExt cx="2557465" cy="838389"/>
          </a:xfrm>
        </p:grpSpPr>
        <p:pic>
          <p:nvPicPr>
            <p:cNvPr id="13" name="Рисунок 12"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4" name="Рисунок 13"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5" name="Прямая со стрелкой 1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 Раздел 2</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2" name="TextBox 11"/>
          <p:cNvSpPr txBox="1"/>
          <p:nvPr/>
        </p:nvSpPr>
        <p:spPr>
          <a:xfrm>
            <a:off x="196522" y="777132"/>
            <a:ext cx="6459575"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2.1. Информация о выявленных отклонениях на счетах учета ценных бумаг</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3" name="TextBox 12"/>
          <p:cNvSpPr txBox="1"/>
          <p:nvPr/>
        </p:nvSpPr>
        <p:spPr>
          <a:xfrm>
            <a:off x="6655314" y="775644"/>
            <a:ext cx="5366218"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ценных бумаг(ф. 0504081)</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5" name="TextBox 14"/>
          <p:cNvSpPr txBox="1"/>
          <p:nvPr/>
        </p:nvSpPr>
        <p:spPr>
          <a:xfrm>
            <a:off x="196521" y="1065334"/>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2.2. Информация о выявленных отклонениях на счетах учета денежных средств</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6" name="TextBox 15"/>
          <p:cNvSpPr txBox="1"/>
          <p:nvPr/>
        </p:nvSpPr>
        <p:spPr>
          <a:xfrm>
            <a:off x="6655314" y="1065607"/>
            <a:ext cx="5366218"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остатков на счетах учета денежных средств(ф. </a:t>
            </a:r>
            <a:r>
              <a:rPr lang="ru-RU" sz="1400" dirty="0" smtClean="0">
                <a:solidFill>
                  <a:prstClr val="black"/>
                </a:solidFill>
                <a:latin typeface="Cambria" pitchFamily="18" charset="0" panose="02040503050406030204"/>
                <a:ea typeface="Cambria" pitchFamily="18" charset="0" panose="02040503050406030204"/>
              </a:rPr>
              <a:t>0504082)</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8" name="TextBox 17"/>
          <p:cNvSpPr txBox="1"/>
          <p:nvPr/>
        </p:nvSpPr>
        <p:spPr>
          <a:xfrm>
            <a:off x="196520" y="1578867"/>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2.3. Информация о выявленных отклонениях на счетах учета задолженности по кредитам, займам (ссудам)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9" name="TextBox 18"/>
          <p:cNvSpPr txBox="1"/>
          <p:nvPr/>
        </p:nvSpPr>
        <p:spPr>
          <a:xfrm>
            <a:off x="6656116" y="1577974"/>
            <a:ext cx="5365342"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задолженности по кредитам, займам (ссудам)(ф. </a:t>
            </a:r>
            <a:r>
              <a:rPr lang="ru-RU" sz="1400" dirty="0" smtClean="0">
                <a:solidFill>
                  <a:prstClr val="black"/>
                </a:solidFill>
                <a:latin typeface="Cambria" pitchFamily="18" charset="0" panose="02040503050406030204"/>
                <a:ea typeface="Cambria" pitchFamily="18" charset="0" panose="02040503050406030204"/>
              </a:rPr>
              <a:t>0504083)</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0" name="TextBox 19"/>
          <p:cNvSpPr txBox="1"/>
          <p:nvPr/>
        </p:nvSpPr>
        <p:spPr>
          <a:xfrm>
            <a:off x="200886" y="2101194"/>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2.4. Информация о выявленных отклонениях на счетах учета состояния государственного долга Российской Федерации в ценных </a:t>
            </a:r>
            <a:r>
              <a:rPr lang="ru-RU" sz="1400" dirty="0" smtClean="0">
                <a:solidFill>
                  <a:prstClr val="black"/>
                </a:solidFill>
                <a:latin typeface="Cambria" pitchFamily="18" charset="0" panose="02040503050406030204"/>
                <a:ea typeface="Cambria" pitchFamily="18" charset="0" panose="02040503050406030204"/>
              </a:rPr>
              <a:t>бумагах</a:t>
            </a:r>
          </a:p>
          <a:p>
            <a:pPr lvl="0">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1" name="TextBox 20"/>
          <p:cNvSpPr txBox="1"/>
          <p:nvPr/>
        </p:nvSpPr>
        <p:spPr>
          <a:xfrm>
            <a:off x="6655314" y="2098734"/>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состояния государственного долга Российской Федерации в ценных </a:t>
            </a:r>
            <a:r>
              <a:rPr lang="ru-RU" sz="1400" dirty="0" smtClean="0">
                <a:solidFill>
                  <a:prstClr val="black"/>
                </a:solidFill>
                <a:latin typeface="Cambria" pitchFamily="18" charset="0" panose="02040503050406030204"/>
                <a:ea typeface="Cambria" pitchFamily="18" charset="0" panose="02040503050406030204"/>
              </a:rPr>
              <a:t>бумагах</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0504084)</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2" name="TextBox 21"/>
          <p:cNvSpPr txBox="1"/>
          <p:nvPr/>
        </p:nvSpPr>
        <p:spPr>
          <a:xfrm>
            <a:off x="195739" y="2837398"/>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2.5. Информация о выявленных отклонениях на счетах учета состояния государственного долга Российской Федерации по полученным кредитам и предоставленным гарантиям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3" name="TextBox 22"/>
          <p:cNvSpPr txBox="1"/>
          <p:nvPr/>
        </p:nvSpPr>
        <p:spPr>
          <a:xfrm>
            <a:off x="6653931" y="2837398"/>
            <a:ext cx="5370703"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состояния государственного долга Российской Федерации по полученным кредитам и предоставленным гарантиям(ф. </a:t>
            </a:r>
            <a:r>
              <a:rPr lang="ru-RU" sz="1400" dirty="0" smtClean="0">
                <a:solidFill>
                  <a:prstClr val="black"/>
                </a:solidFill>
                <a:latin typeface="Cambria" pitchFamily="18" charset="0" panose="02040503050406030204"/>
                <a:ea typeface="Cambria" pitchFamily="18" charset="0" panose="02040503050406030204"/>
              </a:rPr>
              <a:t>0504085)</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4" name="TextBox 23"/>
          <p:cNvSpPr txBox="1"/>
          <p:nvPr/>
        </p:nvSpPr>
        <p:spPr>
          <a:xfrm>
            <a:off x="190006" y="3577726"/>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2.6. Информация о выявленных отклонениях на счетах учета бланков строгой отчетности и денежных </a:t>
            </a:r>
            <a:r>
              <a:rPr lang="ru-RU" sz="1400" dirty="0" smtClean="0">
                <a:solidFill>
                  <a:prstClr val="black"/>
                </a:solidFill>
                <a:latin typeface="Cambria" pitchFamily="18" charset="0" panose="02040503050406030204"/>
                <a:ea typeface="Cambria" pitchFamily="18" charset="0" panose="02040503050406030204"/>
              </a:rPr>
              <a:t>документов</a:t>
            </a:r>
          </a:p>
          <a:p>
            <a:pPr lvl="0">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5" name="TextBox 24"/>
          <p:cNvSpPr txBox="1"/>
          <p:nvPr/>
        </p:nvSpPr>
        <p:spPr>
          <a:xfrm>
            <a:off x="6650654" y="3577578"/>
            <a:ext cx="5374286"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(сличительная ведомость) бланков строгой отчетности и денежных </a:t>
            </a:r>
            <a:r>
              <a:rPr lang="ru-RU" sz="1400" dirty="0" smtClean="0">
                <a:solidFill>
                  <a:prstClr val="black"/>
                </a:solidFill>
                <a:latin typeface="Cambria" pitchFamily="18" charset="0" panose="02040503050406030204"/>
                <a:ea typeface="Cambria" pitchFamily="18" charset="0" panose="02040503050406030204"/>
              </a:rPr>
              <a:t>документов</a:t>
            </a:r>
          </a:p>
          <a:p>
            <a:pPr lvl="0" algn="ctr">
              <a:defRPr/>
            </a:pPr>
            <a:r>
              <a:rPr lang="ru-RU" sz="1400" dirty="0" smtClean="0">
                <a:solidFill>
                  <a:prstClr val="black"/>
                </a:solidFill>
                <a:latin typeface="Cambria" pitchFamily="18" charset="0" panose="02040503050406030204"/>
                <a:ea typeface="Cambria" pitchFamily="18" charset="0" panose="02040503050406030204"/>
              </a:rPr>
              <a:t>(ф</a:t>
            </a:r>
            <a:r>
              <a:rPr lang="ru-RU" sz="1400" dirty="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0504086)</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6" name="TextBox 25"/>
          <p:cNvSpPr txBox="1"/>
          <p:nvPr/>
        </p:nvSpPr>
        <p:spPr>
          <a:xfrm>
            <a:off x="188933" y="4310117"/>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2.7. Информация о выявленных отклонениях на счетах учета объектов нефинансовых </a:t>
            </a:r>
            <a:r>
              <a:rPr lang="ru-RU" sz="1400" dirty="0" smtClean="0">
                <a:solidFill>
                  <a:prstClr val="black"/>
                </a:solidFill>
                <a:latin typeface="Cambria" pitchFamily="18" charset="0" panose="02040503050406030204"/>
                <a:ea typeface="Cambria" pitchFamily="18" charset="0" panose="02040503050406030204"/>
              </a:rPr>
              <a:t>активов</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7" name="TextBox 26"/>
          <p:cNvSpPr txBox="1"/>
          <p:nvPr/>
        </p:nvSpPr>
        <p:spPr>
          <a:xfrm>
            <a:off x="6648509" y="4308203"/>
            <a:ext cx="5373656"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(сличительная ведомость) по объектам нефинансовых активов (ф. </a:t>
            </a:r>
            <a:r>
              <a:rPr lang="ru-RU" sz="1400" dirty="0" smtClean="0">
                <a:solidFill>
                  <a:prstClr val="black"/>
                </a:solidFill>
                <a:latin typeface="Cambria" pitchFamily="18" charset="0" panose="02040503050406030204"/>
                <a:ea typeface="Cambria" pitchFamily="18" charset="0" panose="02040503050406030204"/>
              </a:rPr>
              <a:t>0504087)</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8" name="TextBox 27"/>
          <p:cNvSpPr txBox="1"/>
          <p:nvPr/>
        </p:nvSpPr>
        <p:spPr>
          <a:xfrm>
            <a:off x="188932" y="483142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2.8. Информация о выявленных отклонениях на счетах учета расчетов с покупателями, поставщиками и прочими кредиторами и </a:t>
            </a:r>
            <a:r>
              <a:rPr lang="ru-RU" sz="1400" dirty="0" smtClean="0">
                <a:solidFill>
                  <a:prstClr val="black"/>
                </a:solidFill>
                <a:latin typeface="Cambria" pitchFamily="18" charset="0" panose="02040503050406030204"/>
                <a:ea typeface="Cambria" pitchFamily="18" charset="0" panose="02040503050406030204"/>
              </a:rPr>
              <a:t>дебиторами</a:t>
            </a:r>
          </a:p>
          <a:p>
            <a:pPr lvl="0">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9" name="TextBox 28"/>
          <p:cNvSpPr txBox="1"/>
          <p:nvPr/>
        </p:nvSpPr>
        <p:spPr>
          <a:xfrm>
            <a:off x="6647694" y="4830143"/>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расчетов с покупателями, поставщиками и прочими дебиторами и </a:t>
            </a:r>
            <a:r>
              <a:rPr lang="ru-RU" sz="1400" dirty="0" smtClean="0">
                <a:solidFill>
                  <a:prstClr val="black"/>
                </a:solidFill>
                <a:latin typeface="Cambria" pitchFamily="18" charset="0" panose="02040503050406030204"/>
                <a:ea typeface="Cambria" pitchFamily="18" charset="0" panose="02040503050406030204"/>
              </a:rPr>
              <a:t>кредиторами </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0504089)</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0" name="TextBox 29"/>
          <p:cNvSpPr txBox="1"/>
          <p:nvPr/>
        </p:nvSpPr>
        <p:spPr>
          <a:xfrm>
            <a:off x="188119" y="5571353"/>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2.9. Информация о выявленных отклонениях на счетах учета расчетов по поступлениям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1" name="TextBox 30"/>
          <p:cNvSpPr txBox="1"/>
          <p:nvPr/>
        </p:nvSpPr>
        <p:spPr>
          <a:xfrm>
            <a:off x="6647694" y="5562052"/>
            <a:ext cx="5366217"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расчетов по </a:t>
            </a:r>
            <a:r>
              <a:rPr lang="ru-RU" sz="1400" dirty="0" smtClean="0">
                <a:solidFill>
                  <a:prstClr val="black"/>
                </a:solidFill>
                <a:latin typeface="Cambria" pitchFamily="18" charset="0" panose="02040503050406030204"/>
                <a:ea typeface="Cambria" pitchFamily="18" charset="0" panose="02040503050406030204"/>
              </a:rPr>
              <a:t>поступлениям</a:t>
            </a:r>
          </a:p>
          <a:p>
            <a:pPr lvl="0" algn="ctr">
              <a:defRPr/>
            </a:pPr>
            <a:r>
              <a:rPr lang="ru-RU" sz="1400" dirty="0" smtClean="0">
                <a:solidFill>
                  <a:prstClr val="black"/>
                </a:solidFill>
                <a:latin typeface="Cambria" pitchFamily="18" charset="0" panose="02040503050406030204"/>
                <a:ea typeface="Cambria" pitchFamily="18" charset="0" panose="02040503050406030204"/>
              </a:rPr>
              <a:t> (</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0504091)</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8" name="TextBox 37"/>
          <p:cNvSpPr txBox="1"/>
          <p:nvPr/>
        </p:nvSpPr>
        <p:spPr>
          <a:xfrm>
            <a:off x="187306" y="609011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2.10. Информация о выявленных отклонениях на счетах учета расходов будущих периодов, резервов предстоящих </a:t>
            </a:r>
            <a:r>
              <a:rPr lang="ru-RU" sz="1400" dirty="0" smtClean="0">
                <a:solidFill>
                  <a:prstClr val="black"/>
                </a:solidFill>
                <a:latin typeface="Cambria" pitchFamily="18" charset="0" panose="02040503050406030204"/>
                <a:ea typeface="Cambria" pitchFamily="18" charset="0" panose="02040503050406030204"/>
              </a:rPr>
              <a:t>расходов</a:t>
            </a:r>
          </a:p>
          <a:p>
            <a:pPr lvl="0">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9" name="TextBox 38"/>
          <p:cNvSpPr txBox="1"/>
          <p:nvPr/>
        </p:nvSpPr>
        <p:spPr>
          <a:xfrm>
            <a:off x="6647694" y="6090113"/>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itchFamily="18" charset="0" panose="02040503050406030204"/>
                <a:ea typeface="Cambria" pitchFamily="18" charset="0" panose="02040503050406030204"/>
              </a:rPr>
              <a:t>Инвентаризационная </a:t>
            </a:r>
            <a:r>
              <a:rPr lang="ru-RU" sz="1400" dirty="0">
                <a:solidFill>
                  <a:prstClr val="black"/>
                </a:solidFill>
                <a:latin typeface="Cambria" pitchFamily="18" charset="0" panose="02040503050406030204"/>
                <a:ea typeface="Cambria" pitchFamily="18" charset="0" panose="02040503050406030204"/>
              </a:rPr>
              <a:t>опись расчетов с покупателями, поставщиками и прочими дебиторами и </a:t>
            </a:r>
            <a:r>
              <a:rPr lang="ru-RU" sz="1400" dirty="0" smtClean="0">
                <a:solidFill>
                  <a:prstClr val="black"/>
                </a:solidFill>
                <a:latin typeface="Cambria" pitchFamily="18" charset="0" panose="02040503050406030204"/>
                <a:ea typeface="Cambria" pitchFamily="18" charset="0" panose="02040503050406030204"/>
              </a:rPr>
              <a:t>кредиторами </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0504089)</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grpSp>
        <p:nvGrpSpPr>
          <p:cNvPr id="32" name="Группа 31"/>
          <p:cNvGrpSpPr/>
          <p:nvPr/>
        </p:nvGrpSpPr>
        <p:grpSpPr>
          <a:xfrm>
            <a:off x="94919" y="17578"/>
            <a:ext cx="2281366" cy="749490"/>
            <a:chOff x="69947" y="50611"/>
            <a:chExt cx="2557465" cy="838389"/>
          </a:xfrm>
        </p:grpSpPr>
        <p:pic>
          <p:nvPicPr>
            <p:cNvPr id="33" name="Рисунок 32"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grpSp>
        <p:nvGrpSpPr>
          <p:cNvPr id="35" name="Группа 34"/>
          <p:cNvGrpSpPr/>
          <p:nvPr/>
        </p:nvGrpSpPr>
        <p:grpSpPr>
          <a:xfrm>
            <a:off x="2708017" y="214478"/>
            <a:ext cx="9909" cy="547802"/>
            <a:chOff x="2701193" y="252079"/>
            <a:chExt cx="9909" cy="547802"/>
          </a:xfrm>
        </p:grpSpPr>
        <p:cxnSp>
          <p:nvCxnSpPr>
            <p:cNvPr id="36" name="Прямая соединительная линия 35"/>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 name="Рисунок 1"/>
          <p:cNvPicPr>
            <a:picLocks noChangeAspect="1"/>
          </p:cNvPicPr>
          <p:nvPr/>
        </p:nvPicPr>
        <p:blipFill>
          <a:blip r:embed="rId3"/>
          <a:stretch/>
        </p:blipFill>
        <p:spPr>
          <a:xfrm>
            <a:off x="163286" y="1001614"/>
            <a:ext cx="5950131" cy="3311297"/>
          </a:xfrm>
          <a:prstGeom prst="rect">
            <a:avLst/>
          </a:prstGeom>
        </p:spPr>
      </p:pic>
      <p:pic>
        <p:nvPicPr>
          <p:cNvPr id="3" name="Рисунок 2"/>
          <p:cNvPicPr>
            <a:picLocks noChangeAspect="1"/>
          </p:cNvPicPr>
          <p:nvPr/>
        </p:nvPicPr>
        <p:blipFill>
          <a:blip r:embed="rId4"/>
          <a:stretch/>
        </p:blipFill>
        <p:spPr>
          <a:xfrm>
            <a:off x="287384" y="4312911"/>
            <a:ext cx="5826033" cy="2195718"/>
          </a:xfrm>
          <a:prstGeom prst="rect">
            <a:avLst/>
          </a:prstGeom>
        </p:spPr>
      </p:pic>
      <p:sp>
        <p:nvSpPr>
          <p:cNvPr id="32" name="TextBox 31"/>
          <p:cNvSpPr txBox="1"/>
          <p:nvPr/>
        </p:nvSpPr>
        <p:spPr>
          <a:xfrm>
            <a:off x="6913780" y="1115277"/>
            <a:ext cx="5156300"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1.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инвентаризации без выявленных отклонений по суммовым(качественных) показателям и качественным характеристикам</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3" name="TextBox 32"/>
          <p:cNvSpPr txBox="1"/>
          <p:nvPr/>
        </p:nvSpPr>
        <p:spPr>
          <a:xfrm>
            <a:off x="7543800" y="1852998"/>
            <a:ext cx="452628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Содержит перечень описей, в которых нет никаких расхождений или отметок</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4" name="TextBox 33"/>
          <p:cNvSpPr txBox="1"/>
          <p:nvPr/>
        </p:nvSpPr>
        <p:spPr>
          <a:xfrm>
            <a:off x="6913780" y="2376218"/>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2.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инвентаризации с выявленными отклонениями</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5" name="TextBox 34"/>
          <p:cNvSpPr txBox="1"/>
          <p:nvPr/>
        </p:nvSpPr>
        <p:spPr>
          <a:xfrm>
            <a:off x="7543800" y="2892210"/>
            <a:ext cx="4526280" cy="1169551"/>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itchFamily="18" charset="0" panose="02040503050406030204"/>
                <a:ea typeface="Cambria" pitchFamily="18" charset="0" panose="02040503050406030204"/>
              </a:rPr>
              <a:t>Содержит перечень описей с выявленными несоответствиями </a:t>
            </a:r>
            <a:r>
              <a:rPr lang="ru-RU" sz="1400" dirty="0">
                <a:solidFill>
                  <a:prstClr val="black"/>
                </a:solidFill>
                <a:latin typeface="Cambria" pitchFamily="18" charset="0" panose="02040503050406030204"/>
                <a:ea typeface="Cambria" pitchFamily="18" charset="0" panose="02040503050406030204"/>
              </a:rPr>
              <a:t>фактического </a:t>
            </a:r>
            <a:r>
              <a:rPr lang="ru-RU" sz="1400" dirty="0" smtClean="0">
                <a:solidFill>
                  <a:prstClr val="black"/>
                </a:solidFill>
                <a:latin typeface="Cambria" pitchFamily="18" charset="0" panose="02040503050406030204"/>
                <a:ea typeface="Cambria" pitchFamily="18" charset="0" panose="02040503050406030204"/>
              </a:rPr>
              <a:t>наличия, </a:t>
            </a:r>
            <a:r>
              <a:rPr lang="ru-RU" sz="1400" dirty="0">
                <a:solidFill>
                  <a:prstClr val="black"/>
                </a:solidFill>
                <a:latin typeface="Cambria" pitchFamily="18" charset="0" panose="02040503050406030204"/>
                <a:ea typeface="Cambria" pitchFamily="18" charset="0" panose="02040503050406030204"/>
              </a:rPr>
              <a:t>и (или) наличие неподтвержденных расчетов и (или) обязательств, а также </a:t>
            </a:r>
            <a:r>
              <a:rPr lang="ru-RU" sz="1400" dirty="0" smtClean="0">
                <a:solidFill>
                  <a:prstClr val="black"/>
                </a:solidFill>
                <a:latin typeface="Cambria" pitchFamily="18" charset="0" panose="02040503050406030204"/>
                <a:ea typeface="Cambria" pitchFamily="18" charset="0" panose="02040503050406030204"/>
              </a:rPr>
              <a:t>несоответствие </a:t>
            </a:r>
            <a:r>
              <a:rPr lang="ru-RU" sz="1400" dirty="0">
                <a:solidFill>
                  <a:prstClr val="black"/>
                </a:solidFill>
                <a:latin typeface="Cambria" pitchFamily="18" charset="0" panose="02040503050406030204"/>
                <a:ea typeface="Cambria" pitchFamily="18" charset="0" panose="02040503050406030204"/>
              </a:rPr>
              <a:t>банковским выпискам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6" name="TextBox 35"/>
          <p:cNvSpPr txBox="1"/>
          <p:nvPr/>
        </p:nvSpPr>
        <p:spPr>
          <a:xfrm>
            <a:off x="6913780" y="4061761"/>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u-RU" sz="1400" b="1"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3. Результаты</a:t>
            </a:r>
            <a:r>
              <a:rPr kumimoji="0" lang="ru-RU" sz="1400" b="1" i="0" u="none" strike="noStrike" kern="1200" cap="none" spc="0" normalizeH="0" noProof="0" dirty="0" smtClean="0">
                <a:ln>
                  <a:noFill/>
                </a:ln>
                <a:solidFill>
                  <a:prstClr val="black"/>
                </a:solidFill>
                <a:effectLst/>
                <a:uFillTx/>
                <a:latin typeface="Cambria" pitchFamily="18" charset="0" panose="02040503050406030204"/>
                <a:ea typeface="Cambria" pitchFamily="18" charset="0" panose="02040503050406030204"/>
              </a:rPr>
              <a:t> выявленных качественных характеристик</a:t>
            </a:r>
            <a:endParaRPr kumimoji="0" lang="ru-RU" sz="1400" b="1"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7" name="TextBox 36"/>
          <p:cNvSpPr txBox="1"/>
          <p:nvPr/>
        </p:nvSpPr>
        <p:spPr>
          <a:xfrm>
            <a:off x="7543800" y="4584981"/>
            <a:ext cx="4526280" cy="1815882"/>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kumimoji="0" lang="ru-RU" sz="1400" b="0" i="0" u="none" strike="noStrike" kern="1200" cap="none" spc="0" normalizeH="0" baseline="0" noProof="0" dirty="0" smtClean="0">
                <a:ln>
                  <a:noFill/>
                </a:ln>
                <a:solidFill>
                  <a:prstClr val="black"/>
                </a:solidFill>
                <a:effectLst/>
                <a:uFillTx/>
                <a:latin typeface="Cambria" pitchFamily="18" charset="0" panose="02040503050406030204"/>
                <a:ea typeface="Cambria" pitchFamily="18" charset="0" panose="02040503050406030204"/>
              </a:rPr>
              <a:t>Содержит перечень описей</a:t>
            </a:r>
            <a:r>
              <a:rPr lang="ru-RU" sz="1400" dirty="0">
                <a:solidFill>
                  <a:prstClr val="black"/>
                </a:solidFill>
                <a:latin typeface="Cambria" pitchFamily="18" charset="0" panose="02040503050406030204"/>
                <a:ea typeface="Cambria" pitchFamily="18" charset="0" panose="02040503050406030204"/>
              </a:rPr>
              <a:t>, </a:t>
            </a:r>
            <a:r>
              <a:rPr lang="ru-RU" sz="1400" dirty="0" smtClean="0">
                <a:solidFill>
                  <a:prstClr val="black"/>
                </a:solidFill>
                <a:latin typeface="Cambria" pitchFamily="18" charset="0" panose="02040503050406030204"/>
                <a:ea typeface="Cambria" pitchFamily="18" charset="0" panose="02040503050406030204"/>
              </a:rPr>
              <a:t>с выявленными несоответствиями </a:t>
            </a:r>
            <a:r>
              <a:rPr lang="ru-RU" sz="1400" dirty="0">
                <a:solidFill>
                  <a:prstClr val="black"/>
                </a:solidFill>
                <a:latin typeface="Cambria" pitchFamily="18" charset="0" panose="02040503050406030204"/>
                <a:ea typeface="Cambria" pitchFamily="18" charset="0" panose="02040503050406030204"/>
              </a:rPr>
              <a:t>качественных характеристик объектов учетным данным, наличие просроченных (с истекшим сроком исковой давности) расчетов и (или) обязательств (например, объект нефинансового актива не соответствует условиям актива, просроченная задолженность имеет признаки безнадежной задолженности)</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grpSp>
        <p:nvGrpSpPr>
          <p:cNvPr id="12" name="Группа 11"/>
          <p:cNvGrpSpPr/>
          <p:nvPr/>
        </p:nvGrpSpPr>
        <p:grpSpPr>
          <a:xfrm>
            <a:off x="94919" y="75531"/>
            <a:ext cx="2281366" cy="749490"/>
            <a:chOff x="69947" y="50611"/>
            <a:chExt cx="2557465" cy="838389"/>
          </a:xfrm>
        </p:grpSpPr>
        <p:pic>
          <p:nvPicPr>
            <p:cNvPr id="13" name="Рисунок 12"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4" name="Рисунок 13"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grpSp>
        <p:nvGrpSpPr>
          <p:cNvPr id="15" name="Группа 14"/>
          <p:cNvGrpSpPr/>
          <p:nvPr/>
        </p:nvGrpSpPr>
        <p:grpSpPr>
          <a:xfrm>
            <a:off x="2708017" y="214478"/>
            <a:ext cx="9909" cy="547802"/>
            <a:chOff x="2701193" y="252079"/>
            <a:chExt cx="9909" cy="547802"/>
          </a:xfrm>
        </p:grpSpPr>
        <p:cxnSp>
          <p:nvCxnSpPr>
            <p:cNvPr id="16" name="Прямая соединительная линия 15"/>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 name="Прямая со стрелкой 19"/>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 Раздел 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8" name="TextBox 17"/>
          <p:cNvSpPr txBox="1"/>
          <p:nvPr/>
        </p:nvSpPr>
        <p:spPr>
          <a:xfrm>
            <a:off x="196520" y="1127452"/>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3.1. Раскрытие характеристик объектов, учитываемых на счетах учета задолженности по кредитам, займам (ссудам)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19" name="TextBox 18"/>
          <p:cNvSpPr txBox="1"/>
          <p:nvPr/>
        </p:nvSpPr>
        <p:spPr>
          <a:xfrm>
            <a:off x="6656116" y="1126559"/>
            <a:ext cx="5365342"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задолженности по кредитам, займам (ссудам)(ф. </a:t>
            </a:r>
            <a:r>
              <a:rPr lang="ru-RU" sz="1400" dirty="0" smtClean="0">
                <a:solidFill>
                  <a:prstClr val="black"/>
                </a:solidFill>
                <a:latin typeface="Cambria" pitchFamily="18" charset="0" panose="02040503050406030204"/>
                <a:ea typeface="Cambria" pitchFamily="18" charset="0" panose="02040503050406030204"/>
              </a:rPr>
              <a:t>0504083)</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0" name="TextBox 19"/>
          <p:cNvSpPr txBox="1"/>
          <p:nvPr/>
        </p:nvSpPr>
        <p:spPr>
          <a:xfrm>
            <a:off x="200886" y="1649779"/>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3.2. Раскрытие характеристик объектов, учитываемых на счетах учета состояния государственного долга Российской Федерации в ценных </a:t>
            </a:r>
            <a:r>
              <a:rPr lang="ru-RU" sz="1400" dirty="0" smtClean="0">
                <a:solidFill>
                  <a:prstClr val="black"/>
                </a:solidFill>
                <a:latin typeface="Cambria" pitchFamily="18" charset="0" panose="02040503050406030204"/>
                <a:ea typeface="Cambria" pitchFamily="18" charset="0" panose="02040503050406030204"/>
              </a:rPr>
              <a:t>бумагах</a:t>
            </a:r>
          </a:p>
          <a:p>
            <a:pPr lvl="0">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1" name="TextBox 20"/>
          <p:cNvSpPr txBox="1"/>
          <p:nvPr/>
        </p:nvSpPr>
        <p:spPr>
          <a:xfrm>
            <a:off x="6655314" y="1647319"/>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состояния государственного долга Российской Федерации в ценных </a:t>
            </a:r>
            <a:r>
              <a:rPr lang="ru-RU" sz="1400" dirty="0" smtClean="0">
                <a:solidFill>
                  <a:prstClr val="black"/>
                </a:solidFill>
                <a:latin typeface="Cambria" pitchFamily="18" charset="0" panose="02040503050406030204"/>
                <a:ea typeface="Cambria" pitchFamily="18" charset="0" panose="02040503050406030204"/>
              </a:rPr>
              <a:t>бумагах</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0504084)</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2" name="TextBox 21"/>
          <p:cNvSpPr txBox="1"/>
          <p:nvPr/>
        </p:nvSpPr>
        <p:spPr>
          <a:xfrm>
            <a:off x="195739" y="238598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itchFamily="18" charset="0" panose="02040503050406030204"/>
                <a:ea typeface="Cambria" pitchFamily="18" charset="0" panose="02040503050406030204"/>
              </a:rPr>
              <a:t>3.3. Раскрытие характеристик объектов, учитываемых на счетах учета состояния государственного долга Российской Федерации по полученным кредитам и предоставленным гарантиям</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3" name="TextBox 22"/>
          <p:cNvSpPr txBox="1"/>
          <p:nvPr/>
        </p:nvSpPr>
        <p:spPr>
          <a:xfrm>
            <a:off x="6653931" y="2385983"/>
            <a:ext cx="5370703"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состояния государственного долга Российской Федерации по полученным кредитам и предоставленным гарантиям(ф. </a:t>
            </a:r>
            <a:r>
              <a:rPr lang="ru-RU" sz="1400" dirty="0" smtClean="0">
                <a:solidFill>
                  <a:prstClr val="black"/>
                </a:solidFill>
                <a:latin typeface="Cambria" pitchFamily="18" charset="0" panose="02040503050406030204"/>
                <a:ea typeface="Cambria" pitchFamily="18" charset="0" panose="02040503050406030204"/>
              </a:rPr>
              <a:t>0504085)</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6" name="TextBox 25"/>
          <p:cNvSpPr txBox="1"/>
          <p:nvPr/>
        </p:nvSpPr>
        <p:spPr>
          <a:xfrm>
            <a:off x="188933" y="3129496"/>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3.4. Раскрытие характеристик объектов, учитываемых на счетах учета объектов нефинансовых активов</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7" name="TextBox 26"/>
          <p:cNvSpPr txBox="1"/>
          <p:nvPr/>
        </p:nvSpPr>
        <p:spPr>
          <a:xfrm>
            <a:off x="6648509" y="3127582"/>
            <a:ext cx="5373656"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(сличительная ведомость) по объектам нефинансовых активов (ф. </a:t>
            </a:r>
            <a:r>
              <a:rPr lang="ru-RU" sz="1400" dirty="0" smtClean="0">
                <a:solidFill>
                  <a:prstClr val="black"/>
                </a:solidFill>
                <a:latin typeface="Cambria" pitchFamily="18" charset="0" panose="02040503050406030204"/>
                <a:ea typeface="Cambria" pitchFamily="18" charset="0" panose="02040503050406030204"/>
              </a:rPr>
              <a:t>0504087)</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8" name="TextBox 27"/>
          <p:cNvSpPr txBox="1"/>
          <p:nvPr/>
        </p:nvSpPr>
        <p:spPr>
          <a:xfrm>
            <a:off x="188932" y="3650802"/>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b="1" dirty="0">
                <a:solidFill>
                  <a:srgbClr val="FF0000"/>
                </a:solidFill>
                <a:latin typeface="Cambria" pitchFamily="18" charset="0" panose="02040503050406030204"/>
                <a:ea typeface="Cambria" pitchFamily="18" charset="0" panose="02040503050406030204"/>
              </a:rPr>
              <a:t>3.5</a:t>
            </a:r>
            <a:r>
              <a:rPr lang="ru-RU" sz="1400" b="1" dirty="0">
                <a:solidFill>
                  <a:prstClr val="black"/>
                </a:solidFill>
                <a:latin typeface="Cambria" pitchFamily="18" charset="0" panose="02040503050406030204"/>
                <a:ea typeface="Cambria" pitchFamily="18" charset="0" panose="02040503050406030204"/>
              </a:rPr>
              <a:t>. </a:t>
            </a:r>
            <a:r>
              <a:rPr lang="ru-RU" sz="1400" dirty="0">
                <a:solidFill>
                  <a:prstClr val="black"/>
                </a:solidFill>
                <a:latin typeface="Cambria" pitchFamily="18" charset="0" panose="02040503050406030204"/>
                <a:ea typeface="Cambria" pitchFamily="18" charset="0" panose="02040503050406030204"/>
              </a:rPr>
              <a:t>Раскрытие характеристик объектов, учитываемых на счетах учета расчетов с покупателями, поставщиками и прочими </a:t>
            </a:r>
            <a:r>
              <a:rPr lang="ru-RU" sz="1400" dirty="0" smtClean="0">
                <a:solidFill>
                  <a:prstClr val="black"/>
                </a:solidFill>
                <a:latin typeface="Cambria" pitchFamily="18" charset="0" panose="02040503050406030204"/>
                <a:ea typeface="Cambria" pitchFamily="18" charset="0" panose="02040503050406030204"/>
              </a:rPr>
              <a:t>дебиторами</a:t>
            </a:r>
          </a:p>
          <a:p>
            <a:pPr lvl="0" algn="ctr">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29" name="TextBox 28"/>
          <p:cNvSpPr txBox="1"/>
          <p:nvPr/>
        </p:nvSpPr>
        <p:spPr>
          <a:xfrm>
            <a:off x="6647694" y="3649522"/>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расчетов с покупателями, поставщиками и прочими дебиторами и </a:t>
            </a:r>
            <a:r>
              <a:rPr lang="ru-RU" sz="1400" dirty="0" smtClean="0">
                <a:solidFill>
                  <a:prstClr val="black"/>
                </a:solidFill>
                <a:latin typeface="Cambria" pitchFamily="18" charset="0" panose="02040503050406030204"/>
                <a:ea typeface="Cambria" pitchFamily="18" charset="0" panose="02040503050406030204"/>
              </a:rPr>
              <a:t>кредиторами </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0504089)</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0" name="TextBox 29"/>
          <p:cNvSpPr txBox="1"/>
          <p:nvPr/>
        </p:nvSpPr>
        <p:spPr>
          <a:xfrm>
            <a:off x="188119" y="5119938"/>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3.7. Раскрытие характеристик объектов, учитываемых на счетах по поступлениям расчетов</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1" name="TextBox 30"/>
          <p:cNvSpPr txBox="1"/>
          <p:nvPr/>
        </p:nvSpPr>
        <p:spPr>
          <a:xfrm>
            <a:off x="6647694" y="5110637"/>
            <a:ext cx="5366217"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расчетов по </a:t>
            </a:r>
            <a:r>
              <a:rPr lang="ru-RU" sz="1400" dirty="0" smtClean="0">
                <a:solidFill>
                  <a:prstClr val="black"/>
                </a:solidFill>
                <a:latin typeface="Cambria" pitchFamily="18" charset="0" panose="02040503050406030204"/>
                <a:ea typeface="Cambria" pitchFamily="18" charset="0" panose="02040503050406030204"/>
              </a:rPr>
              <a:t>поступлениям</a:t>
            </a:r>
          </a:p>
          <a:p>
            <a:pPr lvl="0" algn="ctr">
              <a:defRPr/>
            </a:pPr>
            <a:r>
              <a:rPr lang="ru-RU" sz="1400" dirty="0" smtClean="0">
                <a:solidFill>
                  <a:prstClr val="black"/>
                </a:solidFill>
                <a:latin typeface="Cambria" pitchFamily="18" charset="0" panose="02040503050406030204"/>
                <a:ea typeface="Cambria" pitchFamily="18" charset="0" panose="02040503050406030204"/>
              </a:rPr>
              <a:t> (</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0504091)</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2" name="TextBox 31"/>
          <p:cNvSpPr txBox="1"/>
          <p:nvPr/>
        </p:nvSpPr>
        <p:spPr>
          <a:xfrm>
            <a:off x="190864" y="4381944"/>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b="1" dirty="0">
                <a:solidFill>
                  <a:srgbClr val="FF0000"/>
                </a:solidFill>
                <a:latin typeface="Cambria" pitchFamily="18" charset="0" panose="02040503050406030204"/>
                <a:ea typeface="Cambria" pitchFamily="18" charset="0" panose="02040503050406030204"/>
              </a:rPr>
              <a:t>3.6</a:t>
            </a:r>
            <a:r>
              <a:rPr lang="ru-RU" sz="1400" b="1" dirty="0">
                <a:solidFill>
                  <a:prstClr val="black"/>
                </a:solidFill>
                <a:latin typeface="Cambria" pitchFamily="18" charset="0" panose="02040503050406030204"/>
                <a:ea typeface="Cambria" pitchFamily="18" charset="0" panose="02040503050406030204"/>
              </a:rPr>
              <a:t>. </a:t>
            </a:r>
            <a:r>
              <a:rPr lang="ru-RU" sz="1400" dirty="0">
                <a:solidFill>
                  <a:prstClr val="black"/>
                </a:solidFill>
                <a:latin typeface="Cambria" pitchFamily="18" charset="0" panose="02040503050406030204"/>
                <a:ea typeface="Cambria" pitchFamily="18" charset="0" panose="02040503050406030204"/>
              </a:rPr>
              <a:t>Раскрытие характеристик объектов, учитываемых на счетах учета расчетов с покупателями, поставщиками и прочими </a:t>
            </a:r>
            <a:r>
              <a:rPr lang="ru-RU" sz="1400" dirty="0" smtClean="0">
                <a:solidFill>
                  <a:prstClr val="black"/>
                </a:solidFill>
                <a:latin typeface="Cambria" pitchFamily="18" charset="0" panose="02040503050406030204"/>
                <a:ea typeface="Cambria" pitchFamily="18" charset="0" panose="02040503050406030204"/>
              </a:rPr>
              <a:t>кредиторами</a:t>
            </a:r>
          </a:p>
          <a:p>
            <a:pPr lvl="0" algn="ctr">
              <a:defRPr/>
            </a:pP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sp>
        <p:nvSpPr>
          <p:cNvPr id="33" name="TextBox 32"/>
          <p:cNvSpPr txBox="1"/>
          <p:nvPr/>
        </p:nvSpPr>
        <p:spPr>
          <a:xfrm>
            <a:off x="6649626" y="4380664"/>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itchFamily="18" charset="0" panose="02040503050406030204"/>
                <a:ea typeface="Cambria" pitchFamily="18" charset="0" panose="02040503050406030204"/>
              </a:rPr>
              <a:t>Инвентаризационная опись расчетов с покупателями, поставщиками и прочими дебиторами и </a:t>
            </a:r>
            <a:r>
              <a:rPr lang="ru-RU" sz="1400" dirty="0" smtClean="0">
                <a:solidFill>
                  <a:prstClr val="black"/>
                </a:solidFill>
                <a:latin typeface="Cambria" pitchFamily="18" charset="0" panose="02040503050406030204"/>
                <a:ea typeface="Cambria" pitchFamily="18" charset="0" panose="02040503050406030204"/>
              </a:rPr>
              <a:t>кредиторами </a:t>
            </a:r>
          </a:p>
          <a:p>
            <a:pPr lvl="0" algn="ctr">
              <a:defRPr/>
            </a:pPr>
            <a:r>
              <a:rPr lang="ru-RU" sz="1400" dirty="0" smtClean="0">
                <a:solidFill>
                  <a:prstClr val="black"/>
                </a:solidFill>
                <a:latin typeface="Cambria" pitchFamily="18" charset="0" panose="02040503050406030204"/>
                <a:ea typeface="Cambria" pitchFamily="18" charset="0" panose="02040503050406030204"/>
              </a:rPr>
              <a:t>(</a:t>
            </a:r>
            <a:r>
              <a:rPr lang="ru-RU" sz="1400" dirty="0">
                <a:solidFill>
                  <a:prstClr val="black"/>
                </a:solidFill>
                <a:latin typeface="Cambria" pitchFamily="18" charset="0" panose="02040503050406030204"/>
                <a:ea typeface="Cambria" pitchFamily="18" charset="0" panose="02040503050406030204"/>
              </a:rPr>
              <a:t>ф. </a:t>
            </a:r>
            <a:r>
              <a:rPr lang="ru-RU" sz="1400" dirty="0" smtClean="0">
                <a:solidFill>
                  <a:prstClr val="black"/>
                </a:solidFill>
                <a:latin typeface="Cambria" pitchFamily="18" charset="0" panose="02040503050406030204"/>
                <a:ea typeface="Cambria" pitchFamily="18" charset="0" panose="02040503050406030204"/>
              </a:rPr>
              <a:t>0504089)</a:t>
            </a:r>
            <a:endParaRPr kumimoji="0" lang="ru-RU" sz="1400" b="0" i="0" u="none" strike="noStrike" kern="1200" cap="none" spc="0" normalizeH="0" baseline="0" noProof="0" dirty="0">
              <a:ln>
                <a:noFill/>
              </a:ln>
              <a:solidFill>
                <a:prstClr val="black"/>
              </a:solidFill>
              <a:effectLst/>
              <a:uFillTx/>
              <a:latin typeface="Cambria" pitchFamily="18" charset="0" panose="02040503050406030204"/>
              <a:ea typeface="Cambria" pitchFamily="18" charset="0" panose="02040503050406030204"/>
            </a:endParaRPr>
          </a:p>
        </p:txBody>
      </p:sp>
      <p:grpSp>
        <p:nvGrpSpPr>
          <p:cNvPr id="24" name="Группа 23"/>
          <p:cNvGrpSpPr/>
          <p:nvPr/>
        </p:nvGrpSpPr>
        <p:grpSpPr>
          <a:xfrm>
            <a:off x="94919" y="88409"/>
            <a:ext cx="2281366" cy="749490"/>
            <a:chOff x="69947" y="50611"/>
            <a:chExt cx="2557465" cy="838389"/>
          </a:xfrm>
        </p:grpSpPr>
        <p:pic>
          <p:nvPicPr>
            <p:cNvPr id="25" name="Рисунок 24"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35" name="Прямая со стрелкой 3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36" name="Группа 35"/>
          <p:cNvGrpSpPr/>
          <p:nvPr/>
        </p:nvGrpSpPr>
        <p:grpSpPr>
          <a:xfrm>
            <a:off x="2708017" y="214478"/>
            <a:ext cx="9909" cy="547802"/>
            <a:chOff x="2701193" y="252079"/>
            <a:chExt cx="9909" cy="547802"/>
          </a:xfrm>
        </p:grpSpPr>
        <p:cxnSp>
          <p:nvCxnSpPr>
            <p:cNvPr id="37" name="Прямая соединительная линия 3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 name="Рисунок 1"/>
          <p:cNvPicPr>
            <a:picLocks noChangeAspect="1"/>
          </p:cNvPicPr>
          <p:nvPr/>
        </p:nvPicPr>
        <p:blipFill>
          <a:blip r:embed="rId3"/>
          <a:stretch/>
        </p:blipFill>
        <p:spPr>
          <a:xfrm>
            <a:off x="229563" y="1216562"/>
            <a:ext cx="11657187" cy="3667954"/>
          </a:xfrm>
          <a:prstGeom prst="rect">
            <a:avLst/>
          </a:prstGeom>
          <a:ln w="22225">
            <a:solidFill>
              <a:schemeClr val="accent1"/>
            </a:solidFill>
          </a:ln>
        </p:spPr>
      </p:pic>
      <p:sp>
        <p:nvSpPr>
          <p:cNvPr id="3" name="Прямоугольник 2"/>
          <p:cNvSpPr/>
          <p:nvPr/>
        </p:nvSpPr>
        <p:spPr>
          <a:xfrm>
            <a:off x="10599420" y="1216562"/>
            <a:ext cx="118110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171403" y="2912060"/>
            <a:ext cx="118110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p:cNvSpPr/>
          <p:nvPr/>
        </p:nvSpPr>
        <p:spPr>
          <a:xfrm>
            <a:off x="304800" y="4668422"/>
            <a:ext cx="210312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94848"/>
            <a:ext cx="2281366" cy="749490"/>
            <a:chOff x="69947" y="50611"/>
            <a:chExt cx="2557465" cy="838389"/>
          </a:xfrm>
        </p:grpSpPr>
        <p:pic>
          <p:nvPicPr>
            <p:cNvPr id="10" name="Рисунок 9"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1" name="Рисунок 10"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2" name="Прямая со стрелкой 11"/>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708017" y="214478"/>
            <a:ext cx="9909" cy="547802"/>
            <a:chOff x="2701193" y="252079"/>
            <a:chExt cx="9909" cy="547802"/>
          </a:xfrm>
        </p:grpSpPr>
        <p:cxnSp>
          <p:nvCxnSpPr>
            <p:cNvPr id="14" name="Прямая соединительная линия 13"/>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9" name="Прямая со стрелкой 8"/>
          <p:cNvCxnSpPr>
            <a:cxnSpLocks/>
          </p:cNvCxnSpPr>
          <p:nvPr/>
        </p:nvCxnSpPr>
        <p:spPr>
          <a:xfrm>
            <a:off x="558800" y="634193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859127" y="1191458"/>
            <a:ext cx="10038706" cy="833115"/>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itchFamily="18" charset="0" panose="02040503050406030204"/>
                <a:ea typeface="Cambria" pitchFamily="18" charset="0" panose="02040503050406030204"/>
              </a:rPr>
              <a:t>Заполнить Инвентаризационные описи в ГИИС «Электронный бюджет»</a:t>
            </a:r>
            <a:endParaRPr lang="ru-RU" sz="1600" dirty="0">
              <a:latin typeface="Cambria" pitchFamily="18" charset="0" panose="02040503050406030204"/>
              <a:ea typeface="Cambria" pitchFamily="18" charset="0" panose="02040503050406030204"/>
            </a:endParaRPr>
          </a:p>
        </p:txBody>
      </p:sp>
      <p:sp>
        <p:nvSpPr>
          <p:cNvPr id="11" name="Прямоугольник 10"/>
          <p:cNvSpPr/>
          <p:nvPr/>
        </p:nvSpPr>
        <p:spPr>
          <a:xfrm>
            <a:off x="541974" y="1158553"/>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1</a:t>
            </a:r>
            <a:endParaRPr lang="ru-RU" b="1" dirty="0">
              <a:latin typeface="Cambria" pitchFamily="18" charset="0" panose="02040503050406030204"/>
              <a:ea typeface="Cambria" pitchFamily="18" charset="0" panose="02040503050406030204"/>
            </a:endParaRPr>
          </a:p>
        </p:txBody>
      </p:sp>
      <p:sp>
        <p:nvSpPr>
          <p:cNvPr id="12" name="Стрелка вправо 11"/>
          <p:cNvSpPr/>
          <p:nvPr/>
        </p:nvSpPr>
        <p:spPr>
          <a:xfrm>
            <a:off x="1378955" y="1534475"/>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13" name="Прямоугольник 12"/>
          <p:cNvSpPr/>
          <p:nvPr/>
        </p:nvSpPr>
        <p:spPr>
          <a:xfrm>
            <a:off x="1836382" y="2422629"/>
            <a:ext cx="10061452" cy="83311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itchFamily="18" charset="0" panose="02040503050406030204"/>
                <a:ea typeface="Cambria" pitchFamily="18" charset="0" panose="02040503050406030204"/>
              </a:rPr>
              <a:t>Создать Акт (ф. 0510463). Главное меню/ Учет и отчетность/Инвентаризация/Акт о результатах инвентаризации (ф.0510463)</a:t>
            </a:r>
          </a:p>
        </p:txBody>
      </p:sp>
      <p:sp>
        <p:nvSpPr>
          <p:cNvPr id="14" name="Прямоугольник 13"/>
          <p:cNvSpPr/>
          <p:nvPr/>
        </p:nvSpPr>
        <p:spPr>
          <a:xfrm>
            <a:off x="520203" y="238972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2</a:t>
            </a:r>
            <a:endParaRPr lang="ru-RU" b="1" dirty="0">
              <a:latin typeface="Cambria" pitchFamily="18" charset="0" panose="02040503050406030204"/>
              <a:ea typeface="Cambria" pitchFamily="18" charset="0" panose="02040503050406030204"/>
            </a:endParaRPr>
          </a:p>
        </p:txBody>
      </p:sp>
      <p:sp>
        <p:nvSpPr>
          <p:cNvPr id="15" name="Стрелка вправо 14"/>
          <p:cNvSpPr/>
          <p:nvPr/>
        </p:nvSpPr>
        <p:spPr>
          <a:xfrm>
            <a:off x="1357184" y="27656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16" name="Прямоугольник 15"/>
          <p:cNvSpPr/>
          <p:nvPr/>
        </p:nvSpPr>
        <p:spPr>
          <a:xfrm>
            <a:off x="1828800" y="3626698"/>
            <a:ext cx="10069033" cy="93472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dirty="0">
                <a:latin typeface="Cambria" pitchFamily="18" charset="0" panose="02040503050406030204"/>
                <a:ea typeface="Cambria" pitchFamily="18" charset="0" panose="02040503050406030204"/>
              </a:rPr>
              <a:t>В акте указать «Решение о проведении инвентаризации (ф.0510439)», согласно которому подводятся итоги инвентаризации</a:t>
            </a:r>
            <a:endParaRPr lang="ru-RU" sz="1600" b="1" dirty="0">
              <a:solidFill>
                <a:srgbClr val="FF0000"/>
              </a:solidFill>
              <a:latin typeface="Cambria" pitchFamily="18" charset="0" panose="02040503050406030204"/>
              <a:ea typeface="Cambria" pitchFamily="18" charset="0" panose="02040503050406030204"/>
            </a:endParaRPr>
          </a:p>
        </p:txBody>
      </p:sp>
      <p:sp>
        <p:nvSpPr>
          <p:cNvPr id="18" name="Прямоугольник 17"/>
          <p:cNvSpPr/>
          <p:nvPr/>
        </p:nvSpPr>
        <p:spPr>
          <a:xfrm>
            <a:off x="512947" y="3624158"/>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3</a:t>
            </a:r>
            <a:endParaRPr lang="ru-RU" b="1" dirty="0">
              <a:latin typeface="Cambria" pitchFamily="18" charset="0" panose="02040503050406030204"/>
              <a:ea typeface="Cambria" pitchFamily="18" charset="0" panose="02040503050406030204"/>
            </a:endParaRPr>
          </a:p>
        </p:txBody>
      </p:sp>
      <p:sp>
        <p:nvSpPr>
          <p:cNvPr id="19" name="Стрелка вправо 18"/>
          <p:cNvSpPr/>
          <p:nvPr/>
        </p:nvSpPr>
        <p:spPr>
          <a:xfrm>
            <a:off x="1349928" y="4000080"/>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sp>
        <p:nvSpPr>
          <p:cNvPr id="20" name="Прямоугольник 19"/>
          <p:cNvSpPr/>
          <p:nvPr/>
        </p:nvSpPr>
        <p:spPr>
          <a:xfrm>
            <a:off x="1859134" y="4975800"/>
            <a:ext cx="10038699" cy="106680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itchFamily="18" charset="0" panose="02040503050406030204"/>
                <a:ea typeface="Cambria" pitchFamily="18" charset="0" panose="02040503050406030204"/>
              </a:rPr>
              <a:t>Нажать </a:t>
            </a:r>
            <a:r>
              <a:rPr lang="ru-RU" sz="1600" dirty="0" smtClean="0">
                <a:latin typeface="Cambria" pitchFamily="18" charset="0" panose="02040503050406030204"/>
                <a:ea typeface="Cambria" pitchFamily="18" charset="0" panose="02040503050406030204"/>
              </a:rPr>
              <a:t>кнопку </a:t>
            </a:r>
            <a:r>
              <a:rPr lang="ru-RU" sz="1600" dirty="0">
                <a:latin typeface="Cambria" pitchFamily="18" charset="0" panose="02040503050406030204"/>
                <a:ea typeface="Cambria" pitchFamily="18" charset="0" panose="02040503050406030204"/>
              </a:rPr>
              <a:t>«Заполнить по описям</a:t>
            </a:r>
            <a:r>
              <a:rPr lang="ru-RU" sz="1600" dirty="0" smtClean="0">
                <a:latin typeface="Cambria" pitchFamily="18" charset="0" panose="02040503050406030204"/>
                <a:ea typeface="Cambria" pitchFamily="18" charset="0" panose="02040503050406030204"/>
              </a:rPr>
              <a:t>».</a:t>
            </a:r>
          </a:p>
          <a:p>
            <a:pPr algn="ctr"/>
            <a:r>
              <a:rPr lang="ru-RU" sz="1600" dirty="0" smtClean="0">
                <a:latin typeface="Cambria" pitchFamily="18" charset="0" panose="02040503050406030204"/>
                <a:ea typeface="Cambria" pitchFamily="18" charset="0" panose="02040503050406030204"/>
              </a:rPr>
              <a:t> Проверить заполнение данных. Внести корректировки (при необходимости) . Заполнить Решения комиссии по акту инвентаризации.  Приложить скан-копию подписанного на бумажном носителе </a:t>
            </a:r>
            <a:r>
              <a:rPr lang="ru-RU" sz="1600" dirty="0" smtClean="0">
                <a:latin typeface="Cambria" pitchFamily="18" charset="0" panose="02040503050406030204"/>
                <a:ea typeface="Cambria" pitchFamily="18" charset="0" panose="02040503050406030204"/>
              </a:rPr>
              <a:t>документа (до 30.11.2023) или подписать членами инвентаризационной комиссии ( с 01.12.2023)</a:t>
            </a:r>
            <a:endParaRPr lang="ru-RU" sz="1600" dirty="0">
              <a:latin typeface="Cambria" pitchFamily="18" charset="0" panose="02040503050406030204"/>
              <a:ea typeface="Cambria" pitchFamily="18" charset="0" panose="02040503050406030204"/>
            </a:endParaRPr>
          </a:p>
        </p:txBody>
      </p:sp>
      <p:sp>
        <p:nvSpPr>
          <p:cNvPr id="21" name="Прямоугольник 20"/>
          <p:cNvSpPr/>
          <p:nvPr/>
        </p:nvSpPr>
        <p:spPr>
          <a:xfrm>
            <a:off x="541981" y="5059620"/>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itchFamily="18" charset="0" panose="02040503050406030204"/>
                <a:ea typeface="Cambria" pitchFamily="18" charset="0" panose="02040503050406030204"/>
              </a:rPr>
              <a:t>Шаг 4</a:t>
            </a:r>
            <a:endParaRPr lang="ru-RU" b="1" dirty="0">
              <a:latin typeface="Cambria" pitchFamily="18" charset="0" panose="02040503050406030204"/>
              <a:ea typeface="Cambria" pitchFamily="18" charset="0" panose="02040503050406030204"/>
            </a:endParaRPr>
          </a:p>
        </p:txBody>
      </p:sp>
      <p:sp>
        <p:nvSpPr>
          <p:cNvPr id="22" name="Стрелка вправо 21"/>
          <p:cNvSpPr/>
          <p:nvPr/>
        </p:nvSpPr>
        <p:spPr>
          <a:xfrm>
            <a:off x="1378955" y="5448598"/>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itchFamily="18" charset="0" panose="02040503050406030204"/>
              <a:ea typeface="Cambria" pitchFamily="18" charset="0" panose="02040503050406030204"/>
            </a:endParaRPr>
          </a:p>
        </p:txBody>
      </p:sp>
      <p:grpSp>
        <p:nvGrpSpPr>
          <p:cNvPr id="23" name="Группа 22"/>
          <p:cNvGrpSpPr/>
          <p:nvPr/>
        </p:nvGrpSpPr>
        <p:grpSpPr>
          <a:xfrm>
            <a:off x="94919" y="94848"/>
            <a:ext cx="2281366" cy="749490"/>
            <a:chOff x="69947" y="50611"/>
            <a:chExt cx="2557465" cy="838389"/>
          </a:xfrm>
        </p:grpSpPr>
        <p:pic>
          <p:nvPicPr>
            <p:cNvPr id="25" name="Рисунок 24" descr="Межрегиональное бухгалтерское УФК"/>
            <p:cNvPicPr/>
            <p:nvPr/>
          </p:nvPicPr>
          <p:blipFill rotWithShape="1">
            <a:blip r:embed="rId3">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26" name="Рисунок 25" descr="Межрегиональное бухгалтерское УФК"/>
            <p:cNvPicPr/>
            <p:nvPr/>
          </p:nvPicPr>
          <p:blipFill rotWithShape="1">
            <a:blip r:embed="rId4">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27" name="Прямая со стрелкой 26"/>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28" name="Группа 27"/>
          <p:cNvGrpSpPr/>
          <p:nvPr/>
        </p:nvGrpSpPr>
        <p:grpSpPr>
          <a:xfrm>
            <a:off x="2708017" y="214478"/>
            <a:ext cx="9909" cy="547802"/>
            <a:chOff x="2701193" y="252079"/>
            <a:chExt cx="9909" cy="547802"/>
          </a:xfrm>
        </p:grpSpPr>
        <p:cxnSp>
          <p:nvCxnSpPr>
            <p:cNvPr id="29" name="Прямая соединительная линия 28"/>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5"/>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5" name="Рисунок 4"/>
          <p:cNvPicPr/>
          <p:nvPr/>
        </p:nvPicPr>
        <p:blipFill>
          <a:blip r:embed="rId3"/>
          <a:stretch/>
        </p:blipFill>
        <p:spPr>
          <a:xfrm>
            <a:off x="3080068" y="1879413"/>
            <a:ext cx="5939836" cy="757011"/>
          </a:xfrm>
          <a:prstGeom prst="rect">
            <a:avLst/>
          </a:prstGeom>
          <a:ln w="22225">
            <a:solidFill>
              <a:schemeClr val="accent1"/>
            </a:solidFill>
          </a:ln>
        </p:spPr>
      </p:pic>
      <p:pic>
        <p:nvPicPr>
          <p:cNvPr id="6" name="Рисунок 5"/>
          <p:cNvPicPr/>
          <p:nvPr/>
        </p:nvPicPr>
        <p:blipFill>
          <a:blip r:embed="rId4"/>
          <a:stretch/>
        </p:blipFill>
        <p:spPr>
          <a:xfrm>
            <a:off x="3152789" y="3867528"/>
            <a:ext cx="5947373" cy="1555581"/>
          </a:xfrm>
          <a:prstGeom prst="rect">
            <a:avLst/>
          </a:prstGeom>
          <a:ln w="22225">
            <a:solidFill>
              <a:schemeClr val="accent1"/>
            </a:solidFill>
          </a:ln>
        </p:spPr>
      </p:pic>
      <p:sp>
        <p:nvSpPr>
          <p:cNvPr id="2" name="Прямоугольник 1"/>
          <p:cNvSpPr/>
          <p:nvPr/>
        </p:nvSpPr>
        <p:spPr>
          <a:xfrm>
            <a:off x="267783" y="1123782"/>
            <a:ext cx="11717383" cy="646331"/>
          </a:xfrm>
          <a:prstGeom prst="rect">
            <a:avLst/>
          </a:prstGeom>
        </p:spPr>
        <p:txBody>
          <a:bodyPr wrap="square">
            <a:spAutoFit/>
          </a:bodyPr>
          <a:lstStyle/>
          <a:p>
            <a:pPr marL="342900" indent="-342900" algn="ctr">
              <a:buAutoNum type="arabicPeriod"/>
            </a:pPr>
            <a:r>
              <a:rPr lang="ru-RU" dirty="0" smtClean="0">
                <a:latin typeface="Cambria" pitchFamily="18" charset="0" panose="02040503050406030204"/>
                <a:ea typeface="Cambria" pitchFamily="18" charset="0" panose="02040503050406030204"/>
              </a:rPr>
              <a:t>Создание Акта </a:t>
            </a:r>
            <a:r>
              <a:rPr lang="ru-RU" dirty="0">
                <a:latin typeface="Cambria" pitchFamily="18" charset="0" panose="02040503050406030204"/>
                <a:ea typeface="Cambria" pitchFamily="18" charset="0" panose="02040503050406030204"/>
              </a:rPr>
              <a:t>(ф. 0510463). </a:t>
            </a:r>
            <a:r>
              <a:rPr lang="ru-RU" dirty="0" smtClean="0">
                <a:latin typeface="Cambria" pitchFamily="18" charset="0" panose="02040503050406030204"/>
                <a:ea typeface="Cambria" pitchFamily="18" charset="0" panose="02040503050406030204"/>
              </a:rPr>
              <a:t>Главное </a:t>
            </a:r>
            <a:r>
              <a:rPr lang="ru-RU" dirty="0">
                <a:latin typeface="Cambria" pitchFamily="18" charset="0" panose="02040503050406030204"/>
                <a:ea typeface="Cambria" pitchFamily="18" charset="0" panose="02040503050406030204"/>
              </a:rPr>
              <a:t>меню/ Учет и отчетность/Инвентаризация/Акт о результатах инвентаризации (ф.0510463)</a:t>
            </a:r>
          </a:p>
        </p:txBody>
      </p:sp>
      <p:sp>
        <p:nvSpPr>
          <p:cNvPr id="8" name="Прямоугольник 7"/>
          <p:cNvSpPr/>
          <p:nvPr/>
        </p:nvSpPr>
        <p:spPr>
          <a:xfrm>
            <a:off x="267783" y="3382205"/>
            <a:ext cx="11717383" cy="369332"/>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2. Выбор Решения о проведении инвентаризации</a:t>
            </a:r>
            <a:endParaRPr lang="ru-RU" dirty="0">
              <a:latin typeface="Cambria" pitchFamily="18" charset="0" panose="02040503050406030204"/>
              <a:ea typeface="Cambria" pitchFamily="18" charset="0" panose="02040503050406030204"/>
            </a:endParaRPr>
          </a:p>
        </p:txBody>
      </p:sp>
      <p:sp>
        <p:nvSpPr>
          <p:cNvPr id="3" name="Прямоугольник 2"/>
          <p:cNvSpPr/>
          <p:nvPr/>
        </p:nvSpPr>
        <p:spPr>
          <a:xfrm>
            <a:off x="625923" y="5598161"/>
            <a:ext cx="11001102" cy="646331"/>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При нажатии на кнопку «Выбрать» автоматически заполняться поля «Дата инвентаризации», «Номер комиссии» и вкладка «Комиссия» по данным документа «Решение о проведении инвентаризации»</a:t>
            </a:r>
          </a:p>
        </p:txBody>
      </p:sp>
      <p:grpSp>
        <p:nvGrpSpPr>
          <p:cNvPr id="10" name="Группа 9"/>
          <p:cNvGrpSpPr/>
          <p:nvPr/>
        </p:nvGrpSpPr>
        <p:grpSpPr>
          <a:xfrm>
            <a:off x="94919" y="94848"/>
            <a:ext cx="2281366" cy="749490"/>
            <a:chOff x="69947" y="50611"/>
            <a:chExt cx="2557465" cy="838389"/>
          </a:xfrm>
        </p:grpSpPr>
        <p:pic>
          <p:nvPicPr>
            <p:cNvPr id="11" name="Рисунок 10"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3" name="Прямая со стрелкой 12"/>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4" name="Группа 13"/>
          <p:cNvGrpSpPr/>
          <p:nvPr/>
        </p:nvGrpSpPr>
        <p:grpSpPr>
          <a:xfrm>
            <a:off x="2708017" y="214478"/>
            <a:ext cx="9909" cy="547802"/>
            <a:chOff x="2701193" y="252079"/>
            <a:chExt cx="9909" cy="547802"/>
          </a:xfrm>
        </p:grpSpPr>
        <p:cxnSp>
          <p:nvCxnSpPr>
            <p:cNvPr id="15" name="Прямая соединительная линия 14"/>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2" name="Прямоугольник 1"/>
          <p:cNvSpPr/>
          <p:nvPr/>
        </p:nvSpPr>
        <p:spPr>
          <a:xfrm>
            <a:off x="215531" y="4829232"/>
            <a:ext cx="11717383" cy="646331"/>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3</a:t>
            </a:r>
            <a:r>
              <a:rPr lang="ru-RU" dirty="0">
                <a:latin typeface="Cambria" pitchFamily="18" charset="0" panose="02040503050406030204"/>
                <a:ea typeface="Cambria" pitchFamily="18" charset="0" panose="02040503050406030204"/>
              </a:rPr>
              <a:t>. При нажатии на кнопку «Заполнить по описям» будет выдано предупреждение с вопросом о заполнении по документам описей</a:t>
            </a:r>
          </a:p>
        </p:txBody>
      </p:sp>
      <p:sp>
        <p:nvSpPr>
          <p:cNvPr id="3" name="Прямоугольник 2"/>
          <p:cNvSpPr/>
          <p:nvPr/>
        </p:nvSpPr>
        <p:spPr>
          <a:xfrm>
            <a:off x="488763" y="6408058"/>
            <a:ext cx="11001102" cy="369332"/>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Повторный выбор данной функции приведет к полному очищению Акта. </a:t>
            </a:r>
            <a:endParaRPr lang="ru-RU" dirty="0">
              <a:latin typeface="Cambria" pitchFamily="18" charset="0" panose="02040503050406030204"/>
              <a:ea typeface="Cambria" pitchFamily="18" charset="0" panose="02040503050406030204"/>
            </a:endParaRPr>
          </a:p>
        </p:txBody>
      </p:sp>
      <p:pic>
        <p:nvPicPr>
          <p:cNvPr id="10" name="Рисунок 9"/>
          <p:cNvPicPr/>
          <p:nvPr/>
        </p:nvPicPr>
        <p:blipFill>
          <a:blip r:embed="rId3"/>
          <a:stretch/>
        </p:blipFill>
        <p:spPr>
          <a:xfrm>
            <a:off x="4760599" y="5537900"/>
            <a:ext cx="2737485" cy="870158"/>
          </a:xfrm>
          <a:prstGeom prst="rect">
            <a:avLst/>
          </a:prstGeom>
          <a:ln w="22225">
            <a:solidFill>
              <a:schemeClr val="accent1"/>
            </a:solidFill>
          </a:ln>
        </p:spPr>
      </p:pic>
      <p:sp>
        <p:nvSpPr>
          <p:cNvPr id="11" name="Прямоугольник 10"/>
          <p:cNvSpPr/>
          <p:nvPr/>
        </p:nvSpPr>
        <p:spPr>
          <a:xfrm>
            <a:off x="300440" y="1142314"/>
            <a:ext cx="11717383" cy="646331"/>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3</a:t>
            </a:r>
            <a:r>
              <a:rPr lang="ru-RU" dirty="0">
                <a:latin typeface="Cambria" pitchFamily="18" charset="0" panose="02040503050406030204"/>
                <a:ea typeface="Cambria" pitchFamily="18" charset="0" panose="02040503050406030204"/>
              </a:rPr>
              <a:t>. При нажатии на кнопку «Заполнить по описям» будет выдано предупреждение с вопросом о заполнении по документам описей</a:t>
            </a:r>
          </a:p>
        </p:txBody>
      </p:sp>
      <p:pic>
        <p:nvPicPr>
          <p:cNvPr id="12" name="Рисунок 11"/>
          <p:cNvPicPr/>
          <p:nvPr/>
        </p:nvPicPr>
        <p:blipFill>
          <a:blip r:embed="rId4"/>
          <a:stretch/>
        </p:blipFill>
        <p:spPr>
          <a:xfrm>
            <a:off x="2803564" y="1788645"/>
            <a:ext cx="6111836" cy="2909899"/>
          </a:xfrm>
          <a:prstGeom prst="rect">
            <a:avLst/>
          </a:prstGeom>
          <a:ln w="22225">
            <a:solidFill>
              <a:schemeClr val="accent1"/>
            </a:solidFill>
          </a:ln>
        </p:spPr>
      </p:pic>
      <p:grpSp>
        <p:nvGrpSpPr>
          <p:cNvPr id="13" name="Группа 12"/>
          <p:cNvGrpSpPr/>
          <p:nvPr/>
        </p:nvGrpSpPr>
        <p:grpSpPr>
          <a:xfrm>
            <a:off x="94919" y="75529"/>
            <a:ext cx="2281366" cy="749490"/>
            <a:chOff x="69947" y="50611"/>
            <a:chExt cx="2557465" cy="838389"/>
          </a:xfrm>
        </p:grpSpPr>
        <p:pic>
          <p:nvPicPr>
            <p:cNvPr id="14" name="Рисунок 13"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5" name="Рисунок 14"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6" name="Прямая со стрелкой 15"/>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8" name="Группа 17"/>
          <p:cNvGrpSpPr/>
          <p:nvPr/>
        </p:nvGrpSpPr>
        <p:grpSpPr>
          <a:xfrm>
            <a:off x="2708017" y="214478"/>
            <a:ext cx="9909" cy="547802"/>
            <a:chOff x="2701193" y="252079"/>
            <a:chExt cx="9909" cy="547802"/>
          </a:xfrm>
        </p:grpSpPr>
        <p:cxnSp>
          <p:nvCxnSpPr>
            <p:cNvPr id="19" name="Прямая соединительная линия 18"/>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40" y="1142314"/>
            <a:ext cx="11717383" cy="3693319"/>
          </a:xfrm>
          <a:prstGeom prst="rect">
            <a:avLst/>
          </a:prstGeom>
        </p:spPr>
        <p:txBody>
          <a:bodyPr wrap="square">
            <a:spAutoFit/>
          </a:bodyPr>
          <a:lstStyle/>
          <a:p>
            <a:r>
              <a:rPr lang="ru-RU" dirty="0">
                <a:latin typeface="Cambria" pitchFamily="18" charset="0" panose="02040503050406030204"/>
                <a:ea typeface="Cambria" pitchFamily="18" charset="0" panose="02040503050406030204"/>
              </a:rPr>
              <a:t>На вкладке «</a:t>
            </a:r>
            <a:r>
              <a:rPr lang="ru-RU" b="1" dirty="0">
                <a:latin typeface="Cambria" pitchFamily="18" charset="0" panose="02040503050406030204"/>
                <a:ea typeface="Cambria" pitchFamily="18" charset="0" panose="02040503050406030204"/>
              </a:rPr>
              <a:t>Приложения к разделу 2</a:t>
            </a:r>
            <a:r>
              <a:rPr lang="ru-RU" dirty="0">
                <a:latin typeface="Cambria" pitchFamily="18" charset="0" panose="02040503050406030204"/>
                <a:ea typeface="Cambria" pitchFamily="18" charset="0" panose="02040503050406030204"/>
              </a:rPr>
              <a:t>» отображаются отклонения на соответствующих </a:t>
            </a:r>
            <a:r>
              <a:rPr lang="ru-RU" dirty="0" smtClean="0">
                <a:latin typeface="Cambria" pitchFamily="18" charset="0" panose="02040503050406030204"/>
                <a:ea typeface="Cambria" pitchFamily="18" charset="0" panose="02040503050406030204"/>
              </a:rPr>
              <a:t>вкладках:</a:t>
            </a:r>
            <a:endParaRPr lang="ru-RU" dirty="0">
              <a:latin typeface="Cambria" pitchFamily="18" charset="0" panose="02040503050406030204"/>
              <a:ea typeface="Cambria" pitchFamily="18" charset="0" panose="02040503050406030204"/>
            </a:endParaRP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№1</a:t>
            </a:r>
            <a:r>
              <a:rPr lang="ru-RU" dirty="0">
                <a:latin typeface="Cambria" pitchFamily="18" charset="0" panose="02040503050406030204"/>
                <a:ea typeface="Cambria" pitchFamily="18" charset="0" panose="02040503050406030204"/>
              </a:rPr>
              <a:t>» - 0504081 Отклонения на счетах учета ценных бумаг;</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№2</a:t>
            </a:r>
            <a:r>
              <a:rPr lang="ru-RU" dirty="0">
                <a:latin typeface="Cambria" pitchFamily="18" charset="0" panose="02040503050406030204"/>
                <a:ea typeface="Cambria" pitchFamily="18" charset="0" panose="02040503050406030204"/>
              </a:rPr>
              <a:t>» - 0504082 Отклонения на счетах учета денежных средств;</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№3</a:t>
            </a:r>
            <a:r>
              <a:rPr lang="ru-RU" dirty="0">
                <a:latin typeface="Cambria" pitchFamily="18" charset="0" panose="02040503050406030204"/>
                <a:ea typeface="Cambria" pitchFamily="18" charset="0" panose="02040503050406030204"/>
              </a:rPr>
              <a:t>» - 0504083 Отклонения на счетах учета задолженности по кредитам, займам, ссудам;</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№4</a:t>
            </a:r>
            <a:r>
              <a:rPr lang="ru-RU" dirty="0">
                <a:latin typeface="Cambria" pitchFamily="18" charset="0" panose="02040503050406030204"/>
                <a:ea typeface="Cambria" pitchFamily="18" charset="0" panose="02040503050406030204"/>
              </a:rPr>
              <a:t>» -  0504084 Отклонения на счетах учета состояния гос. долга в ценных бумагах;</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№5</a:t>
            </a:r>
            <a:r>
              <a:rPr lang="ru-RU" dirty="0">
                <a:latin typeface="Cambria" pitchFamily="18" charset="0" panose="02040503050406030204"/>
                <a:ea typeface="Cambria" pitchFamily="18" charset="0" panose="02040503050406030204"/>
              </a:rPr>
              <a:t>» - 0504085 Отклонения на счетах учета состояния гос. долга по полученным кредитам и предоставленным гарантиям;</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№6</a:t>
            </a:r>
            <a:r>
              <a:rPr lang="ru-RU" dirty="0">
                <a:latin typeface="Cambria" pitchFamily="18" charset="0" panose="02040503050406030204"/>
                <a:ea typeface="Cambria" pitchFamily="18" charset="0" panose="02040503050406030204"/>
              </a:rPr>
              <a:t>» - 0504086 Отклонения на счетах учета бланков строгой отчетности и денежных документов;</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№7</a:t>
            </a:r>
            <a:r>
              <a:rPr lang="ru-RU" dirty="0">
                <a:latin typeface="Cambria" pitchFamily="18" charset="0" panose="02040503050406030204"/>
                <a:ea typeface="Cambria" pitchFamily="18" charset="0" panose="02040503050406030204"/>
              </a:rPr>
              <a:t>» - 0504087 Отклонения на счетах учета объектов нефинансовых активов;</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№8</a:t>
            </a:r>
            <a:r>
              <a:rPr lang="ru-RU" dirty="0">
                <a:latin typeface="Cambria" pitchFamily="18" charset="0" panose="02040503050406030204"/>
                <a:ea typeface="Cambria" pitchFamily="18" charset="0" panose="02040503050406030204"/>
              </a:rPr>
              <a:t>» - 0504089 Отклонения на счетах учета с покупателями, с поставщиками и прочими кредиторами и дебиторами;</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№9</a:t>
            </a:r>
            <a:r>
              <a:rPr lang="ru-RU" dirty="0">
                <a:latin typeface="Cambria" pitchFamily="18" charset="0" panose="02040503050406030204"/>
                <a:ea typeface="Cambria" pitchFamily="18" charset="0" panose="02040503050406030204"/>
              </a:rPr>
              <a:t>» - 0504091 Отклонения на счетах учета расчетов по поступлениям;</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№10</a:t>
            </a:r>
            <a:r>
              <a:rPr lang="ru-RU" dirty="0">
                <a:latin typeface="Cambria" pitchFamily="18" charset="0" panose="02040503050406030204"/>
                <a:ea typeface="Cambria" pitchFamily="18" charset="0" panose="02040503050406030204"/>
              </a:rPr>
              <a:t>» - Отклонения на счетах учета расходов будущих периодов, резервов предстоящих расходов.  </a:t>
            </a:r>
          </a:p>
        </p:txBody>
      </p:sp>
      <p:pic>
        <p:nvPicPr>
          <p:cNvPr id="5" name="Рисунок 4"/>
          <p:cNvPicPr>
            <a:picLocks noChangeAspect="1"/>
          </p:cNvPicPr>
          <p:nvPr/>
        </p:nvPicPr>
        <p:blipFill>
          <a:blip r:embed="rId3"/>
          <a:stretch/>
        </p:blipFill>
        <p:spPr>
          <a:xfrm>
            <a:off x="2323425" y="5059449"/>
            <a:ext cx="7014754" cy="1798551"/>
          </a:xfrm>
          <a:prstGeom prst="rect">
            <a:avLst/>
          </a:prstGeom>
        </p:spPr>
      </p:pic>
      <p:sp>
        <p:nvSpPr>
          <p:cNvPr id="13" name="Прямоугольник 12"/>
          <p:cNvSpPr/>
          <p:nvPr/>
        </p:nvSpPr>
        <p:spPr>
          <a:xfrm>
            <a:off x="3767545" y="5894480"/>
            <a:ext cx="1181100" cy="18167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2323425" y="6109572"/>
            <a:ext cx="2625220" cy="1671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88409"/>
            <a:ext cx="2281366" cy="749490"/>
            <a:chOff x="69947" y="50611"/>
            <a:chExt cx="2557465" cy="838389"/>
          </a:xfrm>
        </p:grpSpPr>
        <p:pic>
          <p:nvPicPr>
            <p:cNvPr id="10" name="Рисунок 9"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5" name="Прямая со стрелкой 1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p:blipFill>
        <p:spPr>
          <a:xfrm>
            <a:off x="2117815" y="4650343"/>
            <a:ext cx="7071904" cy="1877683"/>
          </a:xfrm>
          <a:prstGeom prst="rect">
            <a:avLst/>
          </a:prstGeom>
          <a:ln w="22225">
            <a:solidFill>
              <a:schemeClr val="accent1"/>
            </a:solidFill>
          </a:ln>
        </p:spPr>
      </p:pic>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40" y="1142314"/>
            <a:ext cx="11717383" cy="3416320"/>
          </a:xfrm>
          <a:prstGeom prst="rect">
            <a:avLst/>
          </a:prstGeom>
        </p:spPr>
        <p:txBody>
          <a:bodyPr wrap="square">
            <a:spAutoFit/>
          </a:bodyPr>
          <a:lstStyle/>
          <a:p>
            <a:r>
              <a:rPr lang="ru-RU" dirty="0">
                <a:latin typeface="Cambria" pitchFamily="18" charset="0" panose="02040503050406030204"/>
                <a:ea typeface="Cambria" pitchFamily="18" charset="0" panose="02040503050406030204"/>
              </a:rPr>
              <a:t>В разделе «</a:t>
            </a:r>
            <a:r>
              <a:rPr lang="ru-RU" b="1" dirty="0">
                <a:latin typeface="Cambria" pitchFamily="18" charset="0" panose="02040503050406030204"/>
                <a:ea typeface="Cambria" pitchFamily="18" charset="0" panose="02040503050406030204"/>
              </a:rPr>
              <a:t>Приложения к разделу 3</a:t>
            </a:r>
            <a:r>
              <a:rPr lang="ru-RU" dirty="0">
                <a:latin typeface="Cambria" pitchFamily="18" charset="0" panose="02040503050406030204"/>
                <a:ea typeface="Cambria" pitchFamily="18" charset="0" panose="02040503050406030204"/>
              </a:rPr>
              <a:t>» отображаются характеристики объектов на соответствующих </a:t>
            </a:r>
            <a:r>
              <a:rPr lang="ru-RU" dirty="0" smtClean="0">
                <a:latin typeface="Cambria" pitchFamily="18" charset="0" panose="02040503050406030204"/>
                <a:ea typeface="Cambria" pitchFamily="18" charset="0" panose="02040503050406030204"/>
              </a:rPr>
              <a:t>вкладках:</a:t>
            </a:r>
            <a:endParaRPr lang="ru-RU" dirty="0">
              <a:latin typeface="Cambria" pitchFamily="18" charset="0" panose="02040503050406030204"/>
              <a:ea typeface="Cambria" pitchFamily="18" charset="0" panose="02040503050406030204"/>
            </a:endParaRP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№1</a:t>
            </a:r>
            <a:r>
              <a:rPr lang="ru-RU" dirty="0">
                <a:latin typeface="Cambria" pitchFamily="18" charset="0" panose="02040503050406030204"/>
                <a:ea typeface="Cambria" pitchFamily="18" charset="0" panose="02040503050406030204"/>
              </a:rPr>
              <a:t>» - 0504083 Характеристики объектов на счетах учета задолженности по кредитам, займам, ссудам;</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№2</a:t>
            </a:r>
            <a:r>
              <a:rPr lang="ru-RU" dirty="0">
                <a:latin typeface="Cambria" pitchFamily="18" charset="0" panose="02040503050406030204"/>
                <a:ea typeface="Cambria" pitchFamily="18" charset="0" panose="02040503050406030204"/>
              </a:rPr>
              <a:t>» - 0504084 Характеристики объектов на счетах учета состояния гос. долга в ценных бумагах;</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№3</a:t>
            </a:r>
            <a:r>
              <a:rPr lang="ru-RU" dirty="0">
                <a:latin typeface="Cambria" pitchFamily="18" charset="0" panose="02040503050406030204"/>
                <a:ea typeface="Cambria" pitchFamily="18" charset="0" panose="02040503050406030204"/>
              </a:rPr>
              <a:t>» - 0504085 Характеристики объектов на счетах учета состояния гос. долга по полученным кредитам и предоставленным гарантиям;</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№4</a:t>
            </a:r>
            <a:r>
              <a:rPr lang="ru-RU" dirty="0">
                <a:latin typeface="Cambria" pitchFamily="18" charset="0" panose="02040503050406030204"/>
                <a:ea typeface="Cambria" pitchFamily="18" charset="0" panose="02040503050406030204"/>
              </a:rPr>
              <a:t>» - 0504087 Характеристики объектов на счетах учета НФА;</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№5</a:t>
            </a:r>
            <a:r>
              <a:rPr lang="ru-RU" dirty="0">
                <a:latin typeface="Cambria" pitchFamily="18" charset="0" panose="02040503050406030204"/>
                <a:ea typeface="Cambria" pitchFamily="18" charset="0" panose="02040503050406030204"/>
              </a:rPr>
              <a:t>» - 0504089 Характеристики объектов на счетах учета расчетов с покупателями, поставщиками и прочими дебиторами;</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№6</a:t>
            </a:r>
            <a:r>
              <a:rPr lang="ru-RU" dirty="0">
                <a:latin typeface="Cambria" pitchFamily="18" charset="0" panose="02040503050406030204"/>
                <a:ea typeface="Cambria" pitchFamily="18" charset="0" panose="02040503050406030204"/>
              </a:rPr>
              <a:t>» - 0504089 Характеристики объектов на счетах учета расчетов с покупателями, поставщиками и прочими кредиторами;</a:t>
            </a:r>
          </a:p>
          <a:p>
            <a:r>
              <a:rPr lang="ru-RU" dirty="0">
                <a:latin typeface="Cambria" pitchFamily="18" charset="0" panose="02040503050406030204"/>
                <a:ea typeface="Cambria" pitchFamily="18" charset="0" panose="02040503050406030204"/>
              </a:rPr>
              <a:t>«</a:t>
            </a:r>
            <a:r>
              <a:rPr lang="ru-RU" b="1" dirty="0">
                <a:latin typeface="Cambria" pitchFamily="18" charset="0" panose="02040503050406030204"/>
                <a:ea typeface="Cambria" pitchFamily="18" charset="0" panose="02040503050406030204"/>
              </a:rPr>
              <a:t>№7</a:t>
            </a:r>
            <a:r>
              <a:rPr lang="ru-RU" dirty="0">
                <a:latin typeface="Cambria" pitchFamily="18" charset="0" panose="02040503050406030204"/>
                <a:ea typeface="Cambria" pitchFamily="18" charset="0" panose="02040503050406030204"/>
              </a:rPr>
              <a:t>» - 0504091 Характеристики объектов на счетах учета расчетов по поступлениям.</a:t>
            </a:r>
          </a:p>
        </p:txBody>
      </p:sp>
      <p:sp>
        <p:nvSpPr>
          <p:cNvPr id="13" name="Прямоугольник 12"/>
          <p:cNvSpPr/>
          <p:nvPr/>
        </p:nvSpPr>
        <p:spPr>
          <a:xfrm>
            <a:off x="4779917" y="5498348"/>
            <a:ext cx="1181100" cy="18167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2174290" y="5694694"/>
            <a:ext cx="1920916" cy="21624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81969"/>
            <a:ext cx="2281366" cy="749490"/>
            <a:chOff x="69947" y="50611"/>
            <a:chExt cx="2557465" cy="838389"/>
          </a:xfrm>
        </p:grpSpPr>
        <p:pic>
          <p:nvPicPr>
            <p:cNvPr id="10" name="Рисунок 9"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5" name="Прямая со стрелкой 14"/>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a:stretch/>
        </p:blipFill>
        <p:spPr>
          <a:xfrm>
            <a:off x="2604277" y="1608273"/>
            <a:ext cx="7014754" cy="1798551"/>
          </a:xfrm>
          <a:prstGeom prst="rect">
            <a:avLst/>
          </a:prstGeom>
          <a:ln w="22225">
            <a:solidFill>
              <a:schemeClr val="accent1"/>
            </a:solidFill>
          </a:ln>
        </p:spPr>
      </p:pic>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40" y="1142314"/>
            <a:ext cx="11717383" cy="369332"/>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В каждом разделе есть возможность ручного добавления новой строки кнопкой «</a:t>
            </a:r>
            <a:r>
              <a:rPr lang="ru-RU" b="1" dirty="0">
                <a:latin typeface="Cambria" pitchFamily="18" charset="0" panose="02040503050406030204"/>
                <a:ea typeface="Cambria" pitchFamily="18" charset="0" panose="02040503050406030204"/>
              </a:rPr>
              <a:t>Добавить</a:t>
            </a:r>
            <a:r>
              <a:rPr lang="ru-RU" dirty="0">
                <a:latin typeface="Cambria" pitchFamily="18" charset="0" panose="02040503050406030204"/>
                <a:ea typeface="Cambria" pitchFamily="18" charset="0" panose="02040503050406030204"/>
              </a:rPr>
              <a:t>»</a:t>
            </a:r>
          </a:p>
        </p:txBody>
      </p:sp>
      <p:sp>
        <p:nvSpPr>
          <p:cNvPr id="13" name="Прямоугольник 12"/>
          <p:cNvSpPr/>
          <p:nvPr/>
        </p:nvSpPr>
        <p:spPr>
          <a:xfrm>
            <a:off x="2671354" y="2931497"/>
            <a:ext cx="620486" cy="22678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973184" y="3503451"/>
            <a:ext cx="10633165" cy="646331"/>
          </a:xfrm>
          <a:prstGeom prst="rect">
            <a:avLst/>
          </a:prstGeom>
        </p:spPr>
        <p:txBody>
          <a:bodyPr wrap="square">
            <a:spAutoFit/>
          </a:bodyPr>
          <a:lstStyle/>
          <a:p>
            <a:r>
              <a:rPr lang="ru-RU" dirty="0">
                <a:latin typeface="Cambria" pitchFamily="18" charset="0" panose="02040503050406030204"/>
                <a:ea typeface="Cambria" pitchFamily="18" charset="0" panose="02040503050406030204"/>
              </a:rPr>
              <a:t>На вкладке «</a:t>
            </a:r>
            <a:r>
              <a:rPr lang="ru-RU" b="1" dirty="0">
                <a:latin typeface="Cambria" pitchFamily="18" charset="0" panose="02040503050406030204"/>
                <a:ea typeface="Cambria" pitchFamily="18" charset="0" panose="02040503050406030204"/>
              </a:rPr>
              <a:t>Раздел 1</a:t>
            </a:r>
            <a:r>
              <a:rPr lang="ru-RU" dirty="0">
                <a:latin typeface="Cambria" pitchFamily="18" charset="0" panose="02040503050406030204"/>
                <a:ea typeface="Cambria" pitchFamily="18" charset="0" panose="02040503050406030204"/>
              </a:rPr>
              <a:t>» возможно переместить опись в </a:t>
            </a:r>
            <a:r>
              <a:rPr lang="ru-RU" b="1" dirty="0">
                <a:latin typeface="Cambria" pitchFamily="18" charset="0" panose="02040503050406030204"/>
                <a:ea typeface="Cambria" pitchFamily="18" charset="0" panose="02040503050406030204"/>
              </a:rPr>
              <a:t>раздел 2</a:t>
            </a:r>
            <a:r>
              <a:rPr lang="ru-RU" dirty="0">
                <a:latin typeface="Cambria" pitchFamily="18" charset="0" panose="02040503050406030204"/>
                <a:ea typeface="Cambria" pitchFamily="18" charset="0" panose="02040503050406030204"/>
              </a:rPr>
              <a:t>, либо в </a:t>
            </a:r>
            <a:r>
              <a:rPr lang="ru-RU" b="1" dirty="0">
                <a:latin typeface="Cambria" pitchFamily="18" charset="0" panose="02040503050406030204"/>
                <a:ea typeface="Cambria" pitchFamily="18" charset="0" panose="02040503050406030204"/>
              </a:rPr>
              <a:t>раздел 3</a:t>
            </a:r>
            <a:r>
              <a:rPr lang="ru-RU" dirty="0">
                <a:latin typeface="Cambria" pitchFamily="18" charset="0" panose="02040503050406030204"/>
                <a:ea typeface="Cambria" pitchFamily="18" charset="0" panose="02040503050406030204"/>
              </a:rPr>
              <a:t>. Для этого нужно выделить опись, нажать на кнопку «</a:t>
            </a:r>
            <a:r>
              <a:rPr lang="ru-RU" b="1" dirty="0">
                <a:latin typeface="Cambria" pitchFamily="18" charset="0" panose="02040503050406030204"/>
                <a:ea typeface="Cambria" pitchFamily="18" charset="0" panose="02040503050406030204"/>
              </a:rPr>
              <a:t>Переместить опись</a:t>
            </a:r>
            <a:r>
              <a:rPr lang="ru-RU" dirty="0">
                <a:latin typeface="Cambria" pitchFamily="18" charset="0" panose="02040503050406030204"/>
                <a:ea typeface="Cambria" pitchFamily="18" charset="0" panose="02040503050406030204"/>
              </a:rPr>
              <a:t>» и выбрать нужный раздел</a:t>
            </a:r>
          </a:p>
        </p:txBody>
      </p:sp>
      <p:pic>
        <p:nvPicPr>
          <p:cNvPr id="5" name="Рисунок 4"/>
          <p:cNvPicPr>
            <a:picLocks noChangeAspect="1"/>
          </p:cNvPicPr>
          <p:nvPr/>
        </p:nvPicPr>
        <p:blipFill>
          <a:blip r:embed="rId4"/>
          <a:stretch/>
        </p:blipFill>
        <p:spPr>
          <a:xfrm>
            <a:off x="1797640" y="4350870"/>
            <a:ext cx="8384858" cy="2321120"/>
          </a:xfrm>
          <a:prstGeom prst="rect">
            <a:avLst/>
          </a:prstGeom>
          <a:ln w="22225">
            <a:solidFill>
              <a:schemeClr val="accent1"/>
            </a:solidFill>
          </a:ln>
        </p:spPr>
      </p:pic>
      <p:sp>
        <p:nvSpPr>
          <p:cNvPr id="12" name="Прямоугольник 11"/>
          <p:cNvSpPr/>
          <p:nvPr/>
        </p:nvSpPr>
        <p:spPr>
          <a:xfrm>
            <a:off x="2604277" y="5716063"/>
            <a:ext cx="1177420" cy="65861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4" name="Группа 13"/>
          <p:cNvGrpSpPr/>
          <p:nvPr/>
        </p:nvGrpSpPr>
        <p:grpSpPr>
          <a:xfrm>
            <a:off x="94919" y="75529"/>
            <a:ext cx="2281366" cy="749490"/>
            <a:chOff x="69947" y="50611"/>
            <a:chExt cx="2557465" cy="838389"/>
          </a:xfrm>
        </p:grpSpPr>
        <p:pic>
          <p:nvPicPr>
            <p:cNvPr id="15" name="Рисунок 14"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6" name="Рисунок 15"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8" name="Прямая со стрелкой 17"/>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2708017" y="214478"/>
            <a:ext cx="9909" cy="547802"/>
            <a:chOff x="2701193" y="252079"/>
            <a:chExt cx="9909" cy="547802"/>
          </a:xfrm>
        </p:grpSpPr>
        <p:cxnSp>
          <p:nvCxnSpPr>
            <p:cNvPr id="20" name="Прямая соединительная линия 19"/>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40" y="1142314"/>
            <a:ext cx="11717383" cy="646331"/>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На вкладках «</a:t>
            </a:r>
            <a:r>
              <a:rPr lang="ru-RU" b="1" dirty="0">
                <a:latin typeface="Cambria" pitchFamily="18" charset="0" panose="02040503050406030204"/>
                <a:ea typeface="Cambria" pitchFamily="18" charset="0" panose="02040503050406030204"/>
              </a:rPr>
              <a:t>Раздел 2</a:t>
            </a:r>
            <a:r>
              <a:rPr lang="ru-RU" dirty="0">
                <a:latin typeface="Cambria" pitchFamily="18" charset="0" panose="02040503050406030204"/>
                <a:ea typeface="Cambria" pitchFamily="18" charset="0" panose="02040503050406030204"/>
              </a:rPr>
              <a:t>» и «</a:t>
            </a:r>
            <a:r>
              <a:rPr lang="ru-RU" b="1" dirty="0">
                <a:latin typeface="Cambria" pitchFamily="18" charset="0" panose="02040503050406030204"/>
                <a:ea typeface="Cambria" pitchFamily="18" charset="0" panose="02040503050406030204"/>
              </a:rPr>
              <a:t>Раздел 3</a:t>
            </a:r>
            <a:r>
              <a:rPr lang="ru-RU" dirty="0">
                <a:latin typeface="Cambria" pitchFamily="18" charset="0" panose="02040503050406030204"/>
                <a:ea typeface="Cambria" pitchFamily="18" charset="0" panose="02040503050406030204"/>
              </a:rPr>
              <a:t>» доступно ручное добавление описи в приложения. Для этого выделить опись и нажать на кнопку «</a:t>
            </a:r>
            <a:r>
              <a:rPr lang="ru-RU" b="1" dirty="0">
                <a:latin typeface="Cambria" pitchFamily="18" charset="0" panose="02040503050406030204"/>
                <a:ea typeface="Cambria" pitchFamily="18" charset="0" panose="02040503050406030204"/>
              </a:rPr>
              <a:t>Добавить опись в приложение</a:t>
            </a:r>
            <a:r>
              <a:rPr lang="ru-RU" dirty="0" smtClean="0">
                <a:latin typeface="Cambria" pitchFamily="18" charset="0" panose="02040503050406030204"/>
                <a:ea typeface="Cambria" pitchFamily="18" charset="0" panose="02040503050406030204"/>
              </a:rPr>
              <a:t>». </a:t>
            </a:r>
            <a:endParaRPr lang="ru-RU" dirty="0">
              <a:latin typeface="Cambria" pitchFamily="18" charset="0" panose="02040503050406030204"/>
              <a:ea typeface="Cambria" pitchFamily="18" charset="0" panose="02040503050406030204"/>
            </a:endParaRPr>
          </a:p>
        </p:txBody>
      </p:sp>
      <p:sp>
        <p:nvSpPr>
          <p:cNvPr id="3" name="Прямоугольник 2"/>
          <p:cNvSpPr/>
          <p:nvPr/>
        </p:nvSpPr>
        <p:spPr>
          <a:xfrm>
            <a:off x="341811" y="4189251"/>
            <a:ext cx="11403874" cy="646331"/>
          </a:xfrm>
          <a:prstGeom prst="rect">
            <a:avLst/>
          </a:prstGeom>
        </p:spPr>
        <p:txBody>
          <a:bodyPr wrap="square">
            <a:spAutoFit/>
          </a:bodyPr>
          <a:lstStyle/>
          <a:p>
            <a:r>
              <a:rPr lang="ru-RU" dirty="0">
                <a:latin typeface="Cambria" pitchFamily="18" charset="0" panose="02040503050406030204"/>
                <a:ea typeface="Cambria" pitchFamily="18" charset="0" panose="02040503050406030204"/>
              </a:rPr>
              <a:t>В случае если сведения по выбранной описи уже есть в приложениях – будет выдано соответствующее предупреждение с вопросом о добавлении сведений </a:t>
            </a:r>
          </a:p>
        </p:txBody>
      </p:sp>
      <p:pic>
        <p:nvPicPr>
          <p:cNvPr id="14" name="Рисунок 13"/>
          <p:cNvPicPr/>
          <p:nvPr/>
        </p:nvPicPr>
        <p:blipFill>
          <a:blip r:embed="rId3"/>
          <a:stretch/>
        </p:blipFill>
        <p:spPr>
          <a:xfrm>
            <a:off x="3073536" y="1759724"/>
            <a:ext cx="5940425" cy="2182495"/>
          </a:xfrm>
          <a:prstGeom prst="rect">
            <a:avLst/>
          </a:prstGeom>
          <a:ln w="22225">
            <a:solidFill>
              <a:schemeClr val="accent1"/>
            </a:solidFill>
          </a:ln>
        </p:spPr>
      </p:pic>
      <p:pic>
        <p:nvPicPr>
          <p:cNvPr id="15" name="Рисунок 14"/>
          <p:cNvPicPr/>
          <p:nvPr/>
        </p:nvPicPr>
        <p:blipFill>
          <a:blip r:embed="rId4"/>
          <a:stretch/>
        </p:blipFill>
        <p:spPr>
          <a:xfrm>
            <a:off x="4261802" y="4927010"/>
            <a:ext cx="3302635" cy="1144905"/>
          </a:xfrm>
          <a:prstGeom prst="rect">
            <a:avLst/>
          </a:prstGeom>
          <a:ln w="22225">
            <a:solidFill>
              <a:schemeClr val="accent1"/>
            </a:solidFill>
          </a:ln>
        </p:spPr>
      </p:pic>
      <p:grpSp>
        <p:nvGrpSpPr>
          <p:cNvPr id="9" name="Группа 8"/>
          <p:cNvGrpSpPr/>
          <p:nvPr/>
        </p:nvGrpSpPr>
        <p:grpSpPr>
          <a:xfrm>
            <a:off x="94919" y="75528"/>
            <a:ext cx="2281366" cy="749490"/>
            <a:chOff x="69947" y="50611"/>
            <a:chExt cx="2557465" cy="838389"/>
          </a:xfrm>
        </p:grpSpPr>
        <p:pic>
          <p:nvPicPr>
            <p:cNvPr id="10" name="Рисунок 9"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3" name="Прямая со стрелкой 12"/>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40" y="1142314"/>
            <a:ext cx="11717383" cy="923330"/>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На вкладках «</a:t>
            </a:r>
            <a:r>
              <a:rPr lang="ru-RU" b="1" dirty="0">
                <a:latin typeface="Cambria" pitchFamily="18" charset="0" panose="02040503050406030204"/>
                <a:ea typeface="Cambria" pitchFamily="18" charset="0" panose="02040503050406030204"/>
              </a:rPr>
              <a:t>Приложения к разделу 2</a:t>
            </a:r>
            <a:r>
              <a:rPr lang="ru-RU" dirty="0">
                <a:latin typeface="Cambria" pitchFamily="18" charset="0" panose="02040503050406030204"/>
                <a:ea typeface="Cambria" pitchFamily="18" charset="0" panose="02040503050406030204"/>
              </a:rPr>
              <a:t>» и «</a:t>
            </a:r>
            <a:r>
              <a:rPr lang="ru-RU" b="1" dirty="0">
                <a:latin typeface="Cambria" pitchFamily="18" charset="0" panose="02040503050406030204"/>
                <a:ea typeface="Cambria" pitchFamily="18" charset="0" panose="02040503050406030204"/>
              </a:rPr>
              <a:t>Приложения к разделу 3</a:t>
            </a:r>
            <a:r>
              <a:rPr lang="ru-RU" dirty="0">
                <a:latin typeface="Cambria" pitchFamily="18" charset="0" panose="02040503050406030204"/>
                <a:ea typeface="Cambria" pitchFamily="18" charset="0" panose="02040503050406030204"/>
              </a:rPr>
              <a:t>» доступно групповое заполнение строк. Для этого необходимо выделить строки, нажать на кнопку «</a:t>
            </a:r>
            <a:r>
              <a:rPr lang="ru-RU" b="1" dirty="0">
                <a:latin typeface="Cambria" pitchFamily="18" charset="0" panose="02040503050406030204"/>
                <a:ea typeface="Cambria" pitchFamily="18" charset="0" panose="02040503050406030204"/>
              </a:rPr>
              <a:t>Заполнить</a:t>
            </a:r>
            <a:r>
              <a:rPr lang="ru-RU" dirty="0">
                <a:latin typeface="Cambria" pitchFamily="18" charset="0" panose="02040503050406030204"/>
                <a:ea typeface="Cambria" pitchFamily="18" charset="0" panose="02040503050406030204"/>
              </a:rPr>
              <a:t>» - «</a:t>
            </a:r>
            <a:r>
              <a:rPr lang="ru-RU" b="1" dirty="0">
                <a:latin typeface="Cambria" pitchFamily="18" charset="0" panose="02040503050406030204"/>
                <a:ea typeface="Cambria" pitchFamily="18" charset="0" panose="02040503050406030204"/>
              </a:rPr>
              <a:t>Групповое заполнение строк</a:t>
            </a:r>
            <a:r>
              <a:rPr lang="ru-RU" dirty="0">
                <a:latin typeface="Cambria" pitchFamily="18" charset="0" panose="02040503050406030204"/>
                <a:ea typeface="Cambria" pitchFamily="18" charset="0" panose="02040503050406030204"/>
              </a:rPr>
              <a:t>» </a:t>
            </a:r>
          </a:p>
        </p:txBody>
      </p:sp>
      <p:pic>
        <p:nvPicPr>
          <p:cNvPr id="9" name="Рисунок 8"/>
          <p:cNvPicPr/>
          <p:nvPr/>
        </p:nvPicPr>
        <p:blipFill>
          <a:blip r:embed="rId3"/>
          <a:stretch/>
        </p:blipFill>
        <p:spPr>
          <a:xfrm>
            <a:off x="1561011" y="2040572"/>
            <a:ext cx="9032966" cy="3974874"/>
          </a:xfrm>
          <a:prstGeom prst="rect">
            <a:avLst/>
          </a:prstGeom>
          <a:ln w="22225">
            <a:solidFill>
              <a:schemeClr val="accent1"/>
            </a:solidFill>
          </a:ln>
        </p:spPr>
      </p:pic>
      <p:grpSp>
        <p:nvGrpSpPr>
          <p:cNvPr id="7" name="Группа 6"/>
          <p:cNvGrpSpPr/>
          <p:nvPr/>
        </p:nvGrpSpPr>
        <p:grpSpPr>
          <a:xfrm>
            <a:off x="94919" y="120604"/>
            <a:ext cx="2281366" cy="749490"/>
            <a:chOff x="69947" y="50611"/>
            <a:chExt cx="2557465" cy="838389"/>
          </a:xfrm>
        </p:grpSpPr>
        <p:pic>
          <p:nvPicPr>
            <p:cNvPr id="8" name="Рисунок 7"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0" name="Рисунок 9"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2" name="Прямая со стрелкой 11"/>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708017" y="214478"/>
            <a:ext cx="9909" cy="547802"/>
            <a:chOff x="2701193" y="252079"/>
            <a:chExt cx="9909" cy="547802"/>
          </a:xfrm>
        </p:grpSpPr>
        <p:cxnSp>
          <p:nvCxnSpPr>
            <p:cNvPr id="14" name="Прямая соединительная линия 13"/>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0439" y="870414"/>
            <a:ext cx="11717383" cy="369332"/>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окно «</a:t>
            </a:r>
            <a:r>
              <a:rPr lang="ru-RU" b="1" dirty="0">
                <a:latin typeface="Cambria" pitchFamily="18" charset="0" panose="02040503050406030204"/>
                <a:ea typeface="Cambria" pitchFamily="18" charset="0" panose="02040503050406030204"/>
              </a:rPr>
              <a:t>Групповое заполнение строк</a:t>
            </a:r>
            <a:r>
              <a:rPr lang="ru-RU" dirty="0">
                <a:latin typeface="Cambria" pitchFamily="18" charset="0" panose="02040503050406030204"/>
                <a:ea typeface="Cambria" pitchFamily="18" charset="0" panose="02040503050406030204"/>
              </a:rPr>
              <a:t>»</a:t>
            </a:r>
          </a:p>
        </p:txBody>
      </p:sp>
      <p:pic>
        <p:nvPicPr>
          <p:cNvPr id="7" name="Рисунок 6"/>
          <p:cNvPicPr/>
          <p:nvPr/>
        </p:nvPicPr>
        <p:blipFill>
          <a:blip r:embed="rId3"/>
          <a:stretch/>
        </p:blipFill>
        <p:spPr>
          <a:xfrm>
            <a:off x="4518215" y="1218531"/>
            <a:ext cx="2764788" cy="652598"/>
          </a:xfrm>
          <a:prstGeom prst="rect">
            <a:avLst/>
          </a:prstGeom>
          <a:ln w="22225">
            <a:solidFill>
              <a:schemeClr val="accent1"/>
            </a:solidFill>
          </a:ln>
        </p:spPr>
      </p:pic>
      <p:sp>
        <p:nvSpPr>
          <p:cNvPr id="2" name="Прямоугольник 1"/>
          <p:cNvSpPr/>
          <p:nvPr/>
        </p:nvSpPr>
        <p:spPr>
          <a:xfrm>
            <a:off x="483318" y="1871128"/>
            <a:ext cx="11573685" cy="646331"/>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Решение комиссии выбирается из справочника «</a:t>
            </a:r>
            <a:r>
              <a:rPr lang="ru-RU" b="1" dirty="0">
                <a:latin typeface="Cambria" pitchFamily="18" charset="0" panose="02040503050406030204"/>
                <a:ea typeface="Cambria" pitchFamily="18" charset="0" panose="02040503050406030204"/>
              </a:rPr>
              <a:t>Решения комиссии по акту инвентаризации</a:t>
            </a:r>
            <a:r>
              <a:rPr lang="ru-RU" dirty="0">
                <a:latin typeface="Cambria" pitchFamily="18" charset="0" panose="02040503050406030204"/>
                <a:ea typeface="Cambria" pitchFamily="18" charset="0" panose="02040503050406030204"/>
              </a:rPr>
              <a:t>» по кнопке «</a:t>
            </a:r>
            <a:r>
              <a:rPr lang="ru-RU" b="1" dirty="0">
                <a:latin typeface="Cambria" pitchFamily="18" charset="0" panose="02040503050406030204"/>
                <a:ea typeface="Cambria" pitchFamily="18" charset="0" panose="02040503050406030204"/>
              </a:rPr>
              <a:t>Выбрать</a:t>
            </a:r>
            <a:r>
              <a:rPr lang="ru-RU" dirty="0">
                <a:latin typeface="Cambria" pitchFamily="18" charset="0" panose="02040503050406030204"/>
                <a:ea typeface="Cambria" pitchFamily="18" charset="0" panose="02040503050406030204"/>
              </a:rPr>
              <a:t>». Возможно добавление нового решения комиссии по кнопке «</a:t>
            </a:r>
            <a:r>
              <a:rPr lang="ru-RU" b="1" dirty="0">
                <a:latin typeface="Cambria" pitchFamily="18" charset="0" panose="02040503050406030204"/>
                <a:ea typeface="Cambria" pitchFamily="18" charset="0" panose="02040503050406030204"/>
              </a:rPr>
              <a:t>Создать</a:t>
            </a:r>
            <a:r>
              <a:rPr lang="ru-RU" dirty="0">
                <a:latin typeface="Cambria" pitchFamily="18" charset="0" panose="02040503050406030204"/>
                <a:ea typeface="Cambria" pitchFamily="18" charset="0" panose="02040503050406030204"/>
              </a:rPr>
              <a:t>» </a:t>
            </a:r>
          </a:p>
        </p:txBody>
      </p:sp>
      <p:sp>
        <p:nvSpPr>
          <p:cNvPr id="3" name="Прямоугольник 2"/>
          <p:cNvSpPr/>
          <p:nvPr/>
        </p:nvSpPr>
        <p:spPr>
          <a:xfrm>
            <a:off x="140997" y="5562747"/>
            <a:ext cx="11482258" cy="369332"/>
          </a:xfrm>
          <a:prstGeom prst="rect">
            <a:avLst/>
          </a:prstGeom>
        </p:spPr>
        <p:txBody>
          <a:bodyPr wrap="square">
            <a:spAutoFit/>
          </a:bodyPr>
          <a:lstStyle/>
          <a:p>
            <a:pPr algn="ctr"/>
            <a:r>
              <a:rPr lang="ru-RU" dirty="0">
                <a:latin typeface="Cambria" pitchFamily="18" charset="0" panose="02040503050406030204"/>
                <a:ea typeface="Cambria" pitchFamily="18" charset="0" panose="02040503050406030204"/>
              </a:rPr>
              <a:t>В окне «</a:t>
            </a:r>
            <a:r>
              <a:rPr lang="ru-RU" b="1" dirty="0">
                <a:latin typeface="Cambria" pitchFamily="18" charset="0" panose="02040503050406030204"/>
                <a:ea typeface="Cambria" pitchFamily="18" charset="0" panose="02040503050406030204"/>
              </a:rPr>
              <a:t>Групповое заполнение строк</a:t>
            </a:r>
            <a:r>
              <a:rPr lang="ru-RU" dirty="0">
                <a:latin typeface="Cambria" pitchFamily="18" charset="0" panose="02040503050406030204"/>
                <a:ea typeface="Cambria" pitchFamily="18" charset="0" panose="02040503050406030204"/>
              </a:rPr>
              <a:t>» нажать на кнопку «</a:t>
            </a:r>
            <a:r>
              <a:rPr lang="ru-RU" b="1" dirty="0">
                <a:latin typeface="Cambria" pitchFamily="18" charset="0" panose="02040503050406030204"/>
                <a:ea typeface="Cambria" pitchFamily="18" charset="0" panose="02040503050406030204"/>
              </a:rPr>
              <a:t>Заполнить (количество) строк</a:t>
            </a:r>
            <a:r>
              <a:rPr lang="ru-RU" dirty="0">
                <a:latin typeface="Cambria" pitchFamily="18" charset="0" panose="02040503050406030204"/>
                <a:ea typeface="Cambria" pitchFamily="18" charset="0" panose="02040503050406030204"/>
              </a:rPr>
              <a:t>»</a:t>
            </a:r>
          </a:p>
        </p:txBody>
      </p:sp>
      <p:pic>
        <p:nvPicPr>
          <p:cNvPr id="12" name="Рисунок 11"/>
          <p:cNvPicPr/>
          <p:nvPr/>
        </p:nvPicPr>
        <p:blipFill>
          <a:blip r:embed="rId4"/>
          <a:stretch/>
        </p:blipFill>
        <p:spPr>
          <a:xfrm>
            <a:off x="3800664" y="6041073"/>
            <a:ext cx="4049009" cy="643936"/>
          </a:xfrm>
          <a:prstGeom prst="rect">
            <a:avLst/>
          </a:prstGeom>
          <a:ln w="22225">
            <a:solidFill>
              <a:schemeClr val="accent1"/>
            </a:solidFill>
          </a:ln>
        </p:spPr>
      </p:pic>
      <p:grpSp>
        <p:nvGrpSpPr>
          <p:cNvPr id="13" name="Группа 12"/>
          <p:cNvGrpSpPr/>
          <p:nvPr/>
        </p:nvGrpSpPr>
        <p:grpSpPr>
          <a:xfrm>
            <a:off x="94919" y="62653"/>
            <a:ext cx="2281366" cy="749490"/>
            <a:chOff x="69947" y="50611"/>
            <a:chExt cx="2557465" cy="838389"/>
          </a:xfrm>
        </p:grpSpPr>
        <p:pic>
          <p:nvPicPr>
            <p:cNvPr id="14" name="Рисунок 13"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5" name="Рисунок 14"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6" name="Прямая со стрелкой 15"/>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8" name="Группа 17"/>
          <p:cNvGrpSpPr/>
          <p:nvPr/>
        </p:nvGrpSpPr>
        <p:grpSpPr>
          <a:xfrm>
            <a:off x="2708017" y="214478"/>
            <a:ext cx="9909" cy="547802"/>
            <a:chOff x="2701193" y="252079"/>
            <a:chExt cx="9909" cy="547802"/>
          </a:xfrm>
        </p:grpSpPr>
        <p:cxnSp>
          <p:nvCxnSpPr>
            <p:cNvPr id="19" name="Прямая соединительная линия 18"/>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pic>
        <p:nvPicPr>
          <p:cNvPr id="4" name="Рисунок 3"/>
          <p:cNvPicPr>
            <a:picLocks noChangeAspect="1"/>
          </p:cNvPicPr>
          <p:nvPr/>
        </p:nvPicPr>
        <p:blipFill>
          <a:blip r:embed="rId8"/>
          <a:stretch/>
        </p:blipFill>
        <p:spPr>
          <a:xfrm>
            <a:off x="2877915" y="2517459"/>
            <a:ext cx="6008422" cy="3076168"/>
          </a:xfrm>
          <a:prstGeom prst="rect">
            <a:avLst/>
          </a:prstGeom>
          <a:ln w="22225">
            <a:solidFill>
              <a:schemeClr val="accent1"/>
            </a:solidFill>
          </a:ln>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6970" y="1063687"/>
            <a:ext cx="11717383" cy="369332"/>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Результат группового заполнения Решения комиссии по Акту</a:t>
            </a:r>
            <a:endParaRPr lang="ru-RU" dirty="0">
              <a:latin typeface="Cambria" pitchFamily="18" charset="0" panose="02040503050406030204"/>
              <a:ea typeface="Cambria" pitchFamily="18" charset="0" panose="02040503050406030204"/>
            </a:endParaRPr>
          </a:p>
        </p:txBody>
      </p:sp>
      <p:pic>
        <p:nvPicPr>
          <p:cNvPr id="13" name="Рисунок 12"/>
          <p:cNvPicPr/>
          <p:nvPr/>
        </p:nvPicPr>
        <p:blipFill>
          <a:blip r:embed="rId3"/>
          <a:stretch/>
        </p:blipFill>
        <p:spPr>
          <a:xfrm>
            <a:off x="2329956" y="1528903"/>
            <a:ext cx="7476345" cy="3321277"/>
          </a:xfrm>
          <a:prstGeom prst="rect">
            <a:avLst/>
          </a:prstGeom>
          <a:ln w="22225">
            <a:solidFill>
              <a:schemeClr val="accent1"/>
            </a:solidFill>
          </a:ln>
        </p:spPr>
      </p:pic>
      <p:grpSp>
        <p:nvGrpSpPr>
          <p:cNvPr id="7" name="Группа 6"/>
          <p:cNvGrpSpPr/>
          <p:nvPr/>
        </p:nvGrpSpPr>
        <p:grpSpPr>
          <a:xfrm>
            <a:off x="94919" y="81970"/>
            <a:ext cx="2281366" cy="749490"/>
            <a:chOff x="69947" y="50611"/>
            <a:chExt cx="2557465" cy="838389"/>
          </a:xfrm>
        </p:grpSpPr>
        <p:pic>
          <p:nvPicPr>
            <p:cNvPr id="8" name="Рисунок 7"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9" name="Рисунок 8"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0" name="Прямая со стрелкой 9"/>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2" name="Группа 11"/>
          <p:cNvGrpSpPr/>
          <p:nvPr/>
        </p:nvGrpSpPr>
        <p:grpSpPr>
          <a:xfrm>
            <a:off x="2708017" y="214478"/>
            <a:ext cx="9909" cy="547802"/>
            <a:chOff x="2701193" y="252079"/>
            <a:chExt cx="9909" cy="547802"/>
          </a:xfrm>
        </p:grpSpPr>
        <p:cxnSp>
          <p:nvCxnSpPr>
            <p:cNvPr id="14" name="Прямая соединительная линия 13"/>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17" name="Заголовок 1"/>
          <p:cNvSpPr txBox="1"/>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itchFamily="18" charset="0" panose="02040503050406030204"/>
                <a:ea typeface="Cambria" pitchFamily="18" charset="0" panose="02040503050406030204"/>
                <a:cs typeface="Times New Roman" pitchFamily="18" charset="0" panose="02020603050405020304"/>
              </a:rPr>
              <a:t>Акт о результатах инвентаризации (ф.0510463)</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sp>
        <p:nvSpPr>
          <p:cNvPr id="11" name="Прямоугольник 10"/>
          <p:cNvSpPr/>
          <p:nvPr/>
        </p:nvSpPr>
        <p:spPr>
          <a:xfrm>
            <a:off x="306970" y="1063687"/>
            <a:ext cx="11717383" cy="369332"/>
          </a:xfrm>
          <a:prstGeom prst="rect">
            <a:avLst/>
          </a:prstGeom>
        </p:spPr>
        <p:txBody>
          <a:bodyPr wrap="square">
            <a:spAutoFit/>
          </a:bodyPr>
          <a:lstStyle/>
          <a:p>
            <a:pPr algn="ctr"/>
            <a:r>
              <a:rPr lang="ru-RU" dirty="0" smtClean="0">
                <a:latin typeface="Cambria" pitchFamily="18" charset="0" panose="02040503050406030204"/>
                <a:ea typeface="Cambria" pitchFamily="18" charset="0" panose="02040503050406030204"/>
              </a:rPr>
              <a:t>Сохранение, Печать, прикрепление скана-копии акта</a:t>
            </a:r>
            <a:endParaRPr lang="ru-RU" dirty="0">
              <a:latin typeface="Cambria" pitchFamily="18" charset="0" panose="02040503050406030204"/>
              <a:ea typeface="Cambria" pitchFamily="18" charset="0" panose="02040503050406030204"/>
            </a:endParaRPr>
          </a:p>
        </p:txBody>
      </p:sp>
      <p:pic>
        <p:nvPicPr>
          <p:cNvPr id="7" name="Рисунок 6"/>
          <p:cNvPicPr/>
          <p:nvPr/>
        </p:nvPicPr>
        <p:blipFill>
          <a:blip r:embed="rId3"/>
          <a:stretch/>
        </p:blipFill>
        <p:spPr>
          <a:xfrm>
            <a:off x="3514463" y="4217960"/>
            <a:ext cx="3957320" cy="1329690"/>
          </a:xfrm>
          <a:prstGeom prst="rect">
            <a:avLst/>
          </a:prstGeom>
          <a:ln w="22225">
            <a:solidFill>
              <a:schemeClr val="accent1"/>
            </a:solidFill>
          </a:ln>
        </p:spPr>
      </p:pic>
      <p:pic>
        <p:nvPicPr>
          <p:cNvPr id="3" name="Рисунок 2"/>
          <p:cNvPicPr>
            <a:picLocks noChangeAspect="1"/>
          </p:cNvPicPr>
          <p:nvPr/>
        </p:nvPicPr>
        <p:blipFill>
          <a:blip r:embed="rId4"/>
          <a:stretch/>
        </p:blipFill>
        <p:spPr>
          <a:xfrm>
            <a:off x="777899" y="1626292"/>
            <a:ext cx="10512062" cy="2334612"/>
          </a:xfrm>
          <a:prstGeom prst="rect">
            <a:avLst/>
          </a:prstGeom>
          <a:ln w="22225">
            <a:solidFill>
              <a:schemeClr val="accent1"/>
            </a:solidFill>
          </a:ln>
        </p:spPr>
      </p:pic>
      <p:sp>
        <p:nvSpPr>
          <p:cNvPr id="10" name="Прямоугольник 9"/>
          <p:cNvSpPr/>
          <p:nvPr/>
        </p:nvSpPr>
        <p:spPr>
          <a:xfrm>
            <a:off x="2227409" y="2321760"/>
            <a:ext cx="784860"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493123" y="2321759"/>
            <a:ext cx="451758"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1576443" y="1977771"/>
            <a:ext cx="1435826"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p:cNvGrpSpPr/>
          <p:nvPr/>
        </p:nvGrpSpPr>
        <p:grpSpPr>
          <a:xfrm>
            <a:off x="94919" y="75531"/>
            <a:ext cx="2281366" cy="749490"/>
            <a:chOff x="69947" y="50611"/>
            <a:chExt cx="2557465" cy="838389"/>
          </a:xfrm>
        </p:grpSpPr>
        <p:pic>
          <p:nvPicPr>
            <p:cNvPr id="14" name="Рисунок 13" descr="Межрегиональное бухгалтерское УФК"/>
            <p:cNvPicPr/>
            <p:nvPr/>
          </p:nvPicPr>
          <p:blipFill rotWithShape="1">
            <a:blip r:embed="rId5">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16" name="Рисунок 15" descr="Межрегиональное бухгалтерское УФК"/>
            <p:cNvPicPr/>
            <p:nvPr/>
          </p:nvPicPr>
          <p:blipFill rotWithShape="1">
            <a:blip r:embed="rId6">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cxnSp>
        <p:nvCxnSpPr>
          <p:cNvPr id="18" name="Прямая со стрелкой 17"/>
          <p:cNvCxnSpPr>
            <a:cxnSpLocks/>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2708017" y="214478"/>
            <a:ext cx="9909" cy="547802"/>
            <a:chOff x="2701193" y="252079"/>
            <a:chExt cx="9909" cy="547802"/>
          </a:xfrm>
        </p:grpSpPr>
        <p:cxnSp>
          <p:nvCxnSpPr>
            <p:cNvPr id="20" name="Прямая соединительная линия 19"/>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a:stretch/>
        </p:blipFill>
        <p:spPr>
          <a:xfrm>
            <a:off x="11289961" y="113815"/>
            <a:ext cx="872650" cy="8754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91385"/>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rPr>
              <a:t>В случае возникновения вопросов и проблем</a:t>
            </a:r>
            <a:endParaRPr lang="ru-RU" sz="2000" dirty="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14422" y="918996"/>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5" name="Прямоугольник 14"/>
          <p:cNvSpPr/>
          <p:nvPr/>
        </p:nvSpPr>
        <p:spPr>
          <a:xfrm>
            <a:off x="1894582" y="1546538"/>
            <a:ext cx="9899544" cy="90051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16" name="Рисунок 15"/>
          <p:cNvPicPr>
            <a:picLocks noChangeAspect="1"/>
          </p:cNvPicPr>
          <p:nvPr/>
        </p:nvPicPr>
        <p:blipFill>
          <a:blip r:embed="rId2"/>
          <a:stretch/>
        </p:blipFill>
        <p:spPr>
          <a:xfrm>
            <a:off x="555638" y="2210813"/>
            <a:ext cx="525826" cy="472481"/>
          </a:xfrm>
          <a:prstGeom prst="rect">
            <a:avLst/>
          </a:prstGeom>
        </p:spPr>
      </p:pic>
      <p:sp>
        <p:nvSpPr>
          <p:cNvPr id="18" name="Прямоугольник 17"/>
          <p:cNvSpPr/>
          <p:nvPr/>
        </p:nvSpPr>
        <p:spPr>
          <a:xfrm>
            <a:off x="1352503" y="2013284"/>
            <a:ext cx="10026975" cy="78606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Обращение в техническую поддержку принимаются </a:t>
            </a:r>
            <a:r>
              <a:rPr lang="ru-RU" sz="2000" b="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rPr>
              <a:t>только</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по электронной почте на адрес </a:t>
            </a:r>
            <a:r>
              <a:rPr lang="ru-RU" sz="2000" b="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hlinkClick r:id="rId3"/>
              </a:rPr>
              <a:t>buh_support@roskazna.ru</a:t>
            </a:r>
            <a:endParaRPr lang="ru-RU" sz="2000" b="1"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endParaRPr>
          </a:p>
          <a:p>
            <a:pPr algn="just"/>
            <a:endParaRPr lang="ru-RU" sz="2000" b="1" dirty="0">
              <a:solidFill>
                <a:srgbClr val="FF0000"/>
              </a:solidFill>
              <a:latin typeface="Cambria" pitchFamily="18" charset="0" panose="02040503050406030204"/>
              <a:ea typeface="Cambria" pitchFamily="18" charset="0" panose="02040503050406030204"/>
              <a:cs typeface="Times New Roman" pitchFamily="18" charset="0" panose="02020603050405020304"/>
            </a:endParaRPr>
          </a:p>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Памятка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пользователя при обращении в Единый контактный центр по вопросам оказания технической поддержки подсистем ведения бюджетного (бухгалтерского) учёта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ГИИС "Электронный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бюджет", размещенной на официальном сайте Федерального казначейства в сети Интернет https://roskazna.gov.ru</a:t>
            </a:r>
          </a:p>
        </p:txBody>
      </p:sp>
      <p:pic>
        <p:nvPicPr>
          <p:cNvPr id="21" name="Рисунок 20"/>
          <p:cNvPicPr>
            <a:picLocks noChangeAspect="1"/>
          </p:cNvPicPr>
          <p:nvPr/>
        </p:nvPicPr>
        <p:blipFill>
          <a:blip r:embed="rId2"/>
          <a:stretch/>
        </p:blipFill>
        <p:spPr>
          <a:xfrm>
            <a:off x="560968" y="4536759"/>
            <a:ext cx="525826" cy="472481"/>
          </a:xfrm>
          <a:prstGeom prst="rect">
            <a:avLst/>
          </a:prstGeom>
        </p:spPr>
      </p:pic>
      <p:sp>
        <p:nvSpPr>
          <p:cNvPr id="22" name="Прямоугольник 21"/>
          <p:cNvSpPr/>
          <p:nvPr/>
        </p:nvSpPr>
        <p:spPr>
          <a:xfrm>
            <a:off x="1357833" y="4339230"/>
            <a:ext cx="10026975" cy="78606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Организационные и методические вопросы направляются посредством чата субъекта централизованного учета </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grpSp>
        <p:nvGrpSpPr>
          <p:cNvPr id="17" name="Группа 16"/>
          <p:cNvGrpSpPr/>
          <p:nvPr/>
        </p:nvGrpSpPr>
        <p:grpSpPr>
          <a:xfrm>
            <a:off x="94919" y="75531"/>
            <a:ext cx="2281366" cy="749490"/>
            <a:chOff x="69947" y="50611"/>
            <a:chExt cx="2557465" cy="838389"/>
          </a:xfrm>
        </p:grpSpPr>
        <p:pic>
          <p:nvPicPr>
            <p:cNvPr id="19" name="Рисунок 18"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20" name="Рисунок 19"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p:spTree>
      <p:nvGrpSpPr>
        <p:cNvPr id="1" name=""/>
        <p:cNvGrpSpPr/>
        <p:nvPr/>
      </p:nvGrpSpPr>
      <p:grpSpPr>
        <a:xfrm>
          <a:off x="0" y="0"/>
          <a:ext cx="0" cy="0"/>
          <a:chOff x="0" y="0"/>
          <a:chExt cx="0" cy="0"/>
        </a:xfrm>
      </p:grpSpPr>
      <p:sp>
        <p:nvSpPr>
          <p:cNvPr id="3" name="Заголовок 1"/>
          <p:cNvSpPr txBox="1"/>
          <p:nvPr/>
        </p:nvSpPr>
        <p:spPr>
          <a:xfrm>
            <a:off x="3152019" y="91385"/>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chemeClr val="accent5">
                    <a:lumMod val="75000"/>
                  </a:schemeClr>
                </a:solidFill>
                <a:latin typeface="Cambria" pitchFamily="18" charset="0" panose="02040503050406030204"/>
                <a:ea typeface="Cambria" pitchFamily="18" charset="0" panose="02040503050406030204"/>
                <a:cs typeface="Times New Roman" pitchFamily="18" charset="0" panose="02020603050405020304"/>
              </a:rPr>
              <a:t>Техническая поддержка </a:t>
            </a:r>
            <a:r>
              <a:rPr lang="ru-RU" sz="2000" dirty="0" smtClean="0">
                <a:solidFill>
                  <a:srgbClr val="FF0000"/>
                </a:solidFill>
                <a:latin typeface="Cambria" pitchFamily="18" charset="0" panose="02040503050406030204"/>
                <a:ea typeface="Cambria" pitchFamily="18" charset="0" panose="02040503050406030204"/>
                <a:cs typeface="Times New Roman" pitchFamily="18" charset="0" panose="02020603050405020304"/>
                <a:hlinkClick r:id="rId2"/>
              </a:rPr>
              <a:t>buh_support@roskazna.ru</a:t>
            </a:r>
            <a:endParaRPr lang="ru-RU" sz="2000" dirty="0">
              <a:solidFill>
                <a:srgbClr val="FF0000"/>
              </a:solidFill>
              <a:latin typeface="Cambria" pitchFamily="18" charset="0" panose="02040503050406030204"/>
              <a:ea typeface="Cambria" pitchFamily="18" charset="0" panose="02040503050406030204"/>
              <a:cs typeface="Times New Roman" pitchFamily="18" charset="0" panose="02020603050405020304"/>
            </a:endParaRPr>
          </a:p>
        </p:txBody>
      </p:sp>
      <p:cxnSp>
        <p:nvCxnSpPr>
          <p:cNvPr id="5" name="Прямая со стрелкой 4"/>
          <p:cNvCxnSpPr>
            <a:cxnSpLocks/>
          </p:cNvCxnSpPr>
          <p:nvPr/>
        </p:nvCxnSpPr>
        <p:spPr>
          <a:xfrm>
            <a:off x="1544" y="912555"/>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a:cxnSpLocks/>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a:cxnSpLocks/>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a:cxnSpLocks/>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17" name="Рисунок 16"/>
          <p:cNvPicPr>
            <a:picLocks noChangeAspect="1"/>
          </p:cNvPicPr>
          <p:nvPr/>
        </p:nvPicPr>
        <p:blipFill>
          <a:blip r:embed="rId3"/>
          <a:stretch/>
        </p:blipFill>
        <p:spPr>
          <a:xfrm>
            <a:off x="493566" y="1359715"/>
            <a:ext cx="525826" cy="472481"/>
          </a:xfrm>
          <a:prstGeom prst="rect">
            <a:avLst/>
          </a:prstGeom>
        </p:spPr>
      </p:pic>
      <p:sp>
        <p:nvSpPr>
          <p:cNvPr id="19" name="Прямоугольник 18"/>
          <p:cNvSpPr/>
          <p:nvPr/>
        </p:nvSpPr>
        <p:spPr>
          <a:xfrm>
            <a:off x="1283552" y="1185836"/>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Название подсистемы:  </a:t>
            </a:r>
            <a:r>
              <a:rPr lang="ru-RU" sz="2000" dirty="0">
                <a:solidFill>
                  <a:schemeClr val="tx1"/>
                </a:solidFill>
                <a:latin typeface="Cambria" pitchFamily="18" charset="0" panose="02040503050406030204"/>
                <a:ea typeface="Cambria" pitchFamily="18" charset="0" panose="02040503050406030204"/>
              </a:rPr>
              <a:t>ПУНФА/МВУ </a:t>
            </a:r>
            <a:r>
              <a:rPr lang="ru-RU" sz="2000" dirty="0" err="1">
                <a:solidFill>
                  <a:schemeClr val="tx1"/>
                </a:solidFill>
                <a:latin typeface="Cambria" pitchFamily="18" charset="0" panose="02040503050406030204"/>
                <a:ea typeface="Cambria" pitchFamily="18" charset="0" panose="02040503050406030204"/>
              </a:rPr>
              <a:t>ПУиО</a:t>
            </a:r>
            <a:r>
              <a:rPr lang="ru-RU" sz="2000" dirty="0">
                <a:solidFill>
                  <a:schemeClr val="tx1"/>
                </a:solidFill>
                <a:latin typeface="Cambria" pitchFamily="18" charset="0" panose="02040503050406030204"/>
                <a:ea typeface="Cambria" pitchFamily="18" charset="0" panose="02040503050406030204"/>
              </a:rPr>
              <a:t> – Подсистема учета нефинансовых активов / Модуль ведения бюджетного бухгалтерского учета учреждений подсистемы учета и отчетности</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0" name="Рисунок 19"/>
          <p:cNvPicPr>
            <a:picLocks noChangeAspect="1"/>
          </p:cNvPicPr>
          <p:nvPr/>
        </p:nvPicPr>
        <p:blipFill>
          <a:blip r:embed="rId3"/>
          <a:stretch/>
        </p:blipFill>
        <p:spPr>
          <a:xfrm>
            <a:off x="493566" y="2327168"/>
            <a:ext cx="525826" cy="472481"/>
          </a:xfrm>
          <a:prstGeom prst="rect">
            <a:avLst/>
          </a:prstGeom>
        </p:spPr>
      </p:pic>
      <p:sp>
        <p:nvSpPr>
          <p:cNvPr id="23" name="Прямоугольник 22"/>
          <p:cNvSpPr/>
          <p:nvPr/>
        </p:nvSpPr>
        <p:spPr>
          <a:xfrm>
            <a:off x="1283552" y="2153289"/>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Тема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обращения – краткое описание обращения, например: «Ошибка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при заполнении описи 0504089»</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4" name="Рисунок 23"/>
          <p:cNvPicPr>
            <a:picLocks noChangeAspect="1"/>
          </p:cNvPicPr>
          <p:nvPr/>
        </p:nvPicPr>
        <p:blipFill>
          <a:blip r:embed="rId3"/>
          <a:stretch/>
        </p:blipFill>
        <p:spPr>
          <a:xfrm>
            <a:off x="493566" y="3162035"/>
            <a:ext cx="525826" cy="472481"/>
          </a:xfrm>
          <a:prstGeom prst="rect">
            <a:avLst/>
          </a:prstGeom>
        </p:spPr>
      </p:pic>
      <p:sp>
        <p:nvSpPr>
          <p:cNvPr id="25" name="Прямоугольник 24"/>
          <p:cNvSpPr/>
          <p:nvPr/>
        </p:nvSpPr>
        <p:spPr>
          <a:xfrm>
            <a:off x="1283552" y="2964093"/>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Адрес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области </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данных – ссылка в браузере по которой работает Пользователь</a:t>
            </a:r>
            <a:endPar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endParaRPr>
          </a:p>
        </p:txBody>
      </p:sp>
      <p:pic>
        <p:nvPicPr>
          <p:cNvPr id="26" name="Рисунок 25"/>
          <p:cNvPicPr>
            <a:picLocks noChangeAspect="1"/>
          </p:cNvPicPr>
          <p:nvPr/>
        </p:nvPicPr>
        <p:blipFill>
          <a:blip r:embed="rId3"/>
          <a:stretch/>
        </p:blipFill>
        <p:spPr>
          <a:xfrm>
            <a:off x="493566" y="4237703"/>
            <a:ext cx="525826" cy="472481"/>
          </a:xfrm>
          <a:prstGeom prst="rect">
            <a:avLst/>
          </a:prstGeom>
        </p:spPr>
      </p:pic>
      <p:sp>
        <p:nvSpPr>
          <p:cNvPr id="27" name="Прямоугольник 26"/>
          <p:cNvSpPr/>
          <p:nvPr/>
        </p:nvSpPr>
        <p:spPr>
          <a:xfrm>
            <a:off x="1283552" y="3801652"/>
            <a:ext cx="10026975" cy="14320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Описание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проблемы – подробное описание последовательности действий и возникающей проблемы пользователя с указанием номера и даты документа, где есть ошибка, с приложением скриншотов всего экрана (без обрезки). Скриншоты должны быть читаемы</a:t>
            </a:r>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В случае обращения связанного с документом, обязательно указать номер и дату документа.</a:t>
            </a:r>
          </a:p>
        </p:txBody>
      </p:sp>
      <p:pic>
        <p:nvPicPr>
          <p:cNvPr id="28" name="Рисунок 27"/>
          <p:cNvPicPr>
            <a:picLocks noChangeAspect="1"/>
          </p:cNvPicPr>
          <p:nvPr/>
        </p:nvPicPr>
        <p:blipFill>
          <a:blip r:embed="rId3"/>
          <a:stretch/>
        </p:blipFill>
        <p:spPr>
          <a:xfrm>
            <a:off x="493566" y="5462580"/>
            <a:ext cx="525826" cy="472481"/>
          </a:xfrm>
          <a:prstGeom prst="rect">
            <a:avLst/>
          </a:prstGeom>
        </p:spPr>
      </p:pic>
      <p:sp>
        <p:nvSpPr>
          <p:cNvPr id="29" name="Прямоугольник 28"/>
          <p:cNvSpPr/>
          <p:nvPr/>
        </p:nvSpPr>
        <p:spPr>
          <a:xfrm>
            <a:off x="1283552" y="5026529"/>
            <a:ext cx="10026975" cy="14320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itchFamily="18" charset="0" panose="02040503050406030204"/>
                <a:ea typeface="Cambria" pitchFamily="18" charset="0" panose="02040503050406030204"/>
                <a:cs typeface="Times New Roman" pitchFamily="18" charset="0" panose="02020603050405020304"/>
              </a:rPr>
              <a:t>Ожидаемый </a:t>
            </a:r>
            <a:r>
              <a:rPr lang="ru-RU" sz="2000" dirty="0">
                <a:solidFill>
                  <a:schemeClr val="tx1"/>
                </a:solidFill>
                <a:latin typeface="Cambria" pitchFamily="18" charset="0" panose="02040503050406030204"/>
                <a:ea typeface="Cambria" pitchFamily="18" charset="0" panose="02040503050406030204"/>
                <a:cs typeface="Times New Roman" pitchFamily="18" charset="0" panose="02020603050405020304"/>
              </a:rPr>
              <a:t>результат – описать, что именно ожидает Заявитель в результате рассмотрения обращения</a:t>
            </a:r>
          </a:p>
        </p:txBody>
      </p:sp>
      <p:grpSp>
        <p:nvGrpSpPr>
          <p:cNvPr id="21" name="Группа 20"/>
          <p:cNvGrpSpPr/>
          <p:nvPr/>
        </p:nvGrpSpPr>
        <p:grpSpPr>
          <a:xfrm>
            <a:off x="94919" y="75531"/>
            <a:ext cx="2281366" cy="749490"/>
            <a:chOff x="69947" y="50611"/>
            <a:chExt cx="2557465" cy="838389"/>
          </a:xfrm>
        </p:grpSpPr>
        <p:pic>
          <p:nvPicPr>
            <p:cNvPr id="22" name="Рисунок 21" descr="Межрегиональное бухгалтерское УФК"/>
            <p:cNvPicPr/>
            <p:nvPr/>
          </p:nvPicPr>
          <p:blipFill rotWithShape="1">
            <a:blip r:embed="rId4">
              <a:duotone>
                <a:schemeClr val="accent1">
                  <a:shade val="45000"/>
                  <a:satMod val="135000"/>
                </a:schemeClr>
                <a:prstClr val="white"/>
              </a:duotone>
            </a:blip>
            <a:srcRect b="20714"/>
            <a:stretch/>
          </p:blipFill>
          <p:spPr bwMode="auto">
            <a:xfrm>
              <a:off x="69947" y="50611"/>
              <a:ext cx="857370" cy="838389"/>
            </a:xfrm>
            <a:prstGeom prst="rect">
              <a:avLst/>
            </a:prstGeom>
            <a:noFill/>
            <a:ln>
              <a:noFill/>
            </a:ln>
          </p:spPr>
        </p:pic>
        <p:pic>
          <p:nvPicPr>
            <p:cNvPr id="30" name="Рисунок 29" descr="Межрегиональное бухгалтерское УФК"/>
            <p:cNvPicPr/>
            <p:nvPr/>
          </p:nvPicPr>
          <p:blipFill rotWithShape="1">
            <a:blip r:embed="rId5">
              <a:duotone>
                <a:schemeClr val="accent1">
                  <a:shade val="45000"/>
                  <a:satMod val="135000"/>
                </a:schemeClr>
                <a:prstClr val="white"/>
              </a:duotone>
            </a:blip>
            <a:srcRect t="78385"/>
            <a:stretch/>
          </p:blipFill>
          <p:spPr bwMode="auto">
            <a:xfrm>
              <a:off x="912673" y="257261"/>
              <a:ext cx="1714739" cy="457124"/>
            </a:xfrm>
            <a:prstGeom prst="rect">
              <a:avLst/>
            </a:prstGeom>
            <a:noFill/>
            <a:ln>
              <a:noFill/>
            </a:ln>
          </p:spPr>
        </p:pic>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17562</TotalTime>
  <Pages>0</Pages>
  <Words>4192</Words>
  <Characters>0</Characters>
  <CharactersWithSpaces>0</CharactersWithSpaces>
  <Application>Р7-Офис/7.2.2.36</Application>
  <DocSecurity>0</DocSecurity>
  <PresentationFormat>Широкоэкранный</PresentationFormat>
  <Lines>0</Lines>
  <Paragraphs>521</Paragraphs>
  <Slides>38</Slides>
  <Notes>36</Notes>
  <HiddenSlides>0</HiddenSlides>
  <MMClips>0</MMClips>
  <ScaleCrop>0</ScaleCrop>
  <HeadingPairs>
    <vt:vector size="4" baseType="variant">
      <vt:variant>
        <vt:lpstr>Theme</vt:lpstr>
      </vt:variant>
      <vt:variant>
        <vt:i4>1</vt:i4>
      </vt:variant>
      <vt:variant>
        <vt:lpstr>Slide Titles</vt:lpstr>
      </vt:variant>
      <vt:variant>
        <vt:i4>38</vt:i4>
      </vt:variant>
    </vt:vector>
  </HeadingPairs>
  <TitlesOfParts>
    <vt:vector size="39"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Соколова Анастасия Владимировна</dc:creator>
  <cp:keywords/>
  <dc:description/>
  <dc:identifier/>
  <dc:language/>
  <cp:lastModifiedBy>Нестеренко Светлана Юрьевна</cp:lastModifiedBy>
  <cp:revision>899</cp:revision>
  <cp:lastPrinted>2021-11-18T05:07:59Z</cp:lastPrinted>
  <dcterms:created xsi:type="dcterms:W3CDTF">2021-09-09T06:57:17Z</dcterms:created>
  <dcterms:modified xsi:type="dcterms:W3CDTF">2023-11-15T15:33:28Z</dcterms:modified>
  <cp:category/>
  <cp:contentStatus/>
  <cp:version/>
</cp:coreProperties>
</file>