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77" r:id="rId8"/>
    <p:sldId id="27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нстантин Давыдов" initials="КД" lastIdx="1" clrIdx="0">
    <p:extLst>
      <p:ext uri="{19B8F6BF-5375-455C-9EA6-DF929625EA0E}">
        <p15:presenceInfo xmlns:p15="http://schemas.microsoft.com/office/powerpoint/2012/main" userId="aae47e86a3adfe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79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2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ED421-667D-C872-D223-B10BBF21B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B00210-422B-3072-F52A-22C41B83C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EE46F-3620-F771-01B8-02CC551B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7C33E-EA88-1D53-CE49-0DA99B51B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CBD37C-ECC2-0C6E-A9E3-CFCF668D7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E5CF07-1267-F4BE-1FC9-EAC530677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5A13A5-FE8F-F195-4086-6F5C8B87E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D8BDF4-8405-2CD9-75D3-BE912464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9E668C-ABFF-1A3C-301D-8F2F53271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288215-9898-7280-7554-01BCC1F9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95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EC92F-0468-77FB-34DD-87F21BEB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3A363-B4B7-EC92-9640-61E0A741A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5FA6BD-681B-A2C0-F6DE-CFA5FB1C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0D14E1-6A08-57D9-6C1E-69EED9AF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654EDD-1F5F-3201-4D17-5460AC13F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10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C7214-64B9-160A-76BC-65CD7F5F3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38C540-31E4-4103-E050-431363E670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B4D33F-99EF-4B52-1C37-3CEA9CEA9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C8C564-D43C-A1B6-A579-50DC11CBB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BF1899-7DA6-0DB0-37E4-0A1A337EF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E221FE-8C73-C2C3-5A5D-2D9945E7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22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B7BC1-A16F-DD6E-DAC0-B3327915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635F2E-0E78-289E-E121-DA23F58C4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961F0E-3699-BA78-DD3A-52A071201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7068B0F-7B9C-C663-B875-9DD27D888E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66B1C0-330A-B9E8-E44C-2201A210E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4680DD-206C-789E-98A1-A5F71DA5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D2A247-651C-5AA8-DB73-8F162B638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205AAA-BD3E-3B38-1355-CC7A4B8F6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2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EB406-4437-D72C-848F-F1B0577C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9DA36A-B31F-66AC-667F-E921F4E50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8168A1-A733-6885-2A87-50CA17A3C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F788EA-B699-DDA2-D758-8853223E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66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6063FD-7A57-4985-B170-551F606D0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644349-A7F7-23EB-04ED-96BE742C1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D3B561-91A0-27CE-3966-B97D78E82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13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3AC14-4BD8-92E8-1639-4AA9A9A26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3580D9-B627-9FFF-9135-70DCD62AD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83CF8B-509D-F626-54C4-0394A3AC3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A017B9-38AA-9657-F6AC-C4060741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C1BF75-3338-18C1-5B81-8401B2641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015A81-15A7-7D87-1D91-A021D5E83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02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29ED0-3A37-9049-3844-4FED8212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0816DF-19CB-1B1E-648C-5FC80A807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A32B0E-14E3-2339-D6B6-96032381CD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172388-ABDE-6318-BCF4-C5CA26C4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E05F14-84B1-5E4F-D2AC-6EC37A7B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5E51A0-58F8-1700-0EA1-B76E9C85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60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EA17A-010C-C235-25BB-A6472FA9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14CFD3-8265-E37B-7F26-515D72DF4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F049CF-9E31-BF2C-C235-30F3A0546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B03C5-3E90-975D-F30D-9F79F035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1AB12-8626-480C-2008-F7DFEE71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5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3B6CEB-419B-C8F4-1638-E507F871B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54236D-A7A8-7C74-7639-D51EB4CC4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20A6F8-0E03-7A71-530A-61BA5D11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11F988-8336-924D-729C-D0F5621E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01EF76-6AC8-DCC1-3702-F44DBBFF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2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A98D0-28BD-A520-C834-ACB77297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4DB70B-6AA8-F634-A662-EE78B318D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1CEEF-5B65-7C18-8186-44CF79EC6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10419-CFEB-442C-A4F6-6566335FAF2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EA8AE9-7148-6D9B-8405-03F85F2D26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04D66F-16B5-9448-44C1-E7EDAA97F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A11C5-E69F-4B21-BE83-93BCDE42DD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18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МИНИСТЕРСТВО ФИНАНСОВ • Большая российская энциклопедия - электронная версия">
            <a:extLst>
              <a:ext uri="{FF2B5EF4-FFF2-40B4-BE49-F238E27FC236}">
                <a16:creationId xmlns:a16="http://schemas.microsoft.com/office/drawing/2014/main" id="{09283CBD-A0C9-4451-991D-E0646791E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51E118-CDD0-452B-928E-BD104C483E31}"/>
              </a:ext>
            </a:extLst>
          </p:cNvPr>
          <p:cNvSpPr/>
          <p:nvPr/>
        </p:nvSpPr>
        <p:spPr>
          <a:xfrm>
            <a:off x="-2" y="12376"/>
            <a:ext cx="12192000" cy="6858000"/>
          </a:xfrm>
          <a:prstGeom prst="rect">
            <a:avLst/>
          </a:prstGeom>
          <a:solidFill>
            <a:srgbClr val="054B26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6B8AC87-5BC8-4A61-9410-2F908DEDBCD0}"/>
              </a:ext>
            </a:extLst>
          </p:cNvPr>
          <p:cNvSpPr/>
          <p:nvPr/>
        </p:nvSpPr>
        <p:spPr>
          <a:xfrm>
            <a:off x="-6" y="4513198"/>
            <a:ext cx="12192000" cy="72847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0B75A-0DD2-49FF-9296-9509681732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472609"/>
            <a:ext cx="12192001" cy="728471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бщие требования</a:t>
            </a:r>
            <a:br>
              <a:rPr lang="ru-RU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графику документооборота 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25F263-24A0-451C-816A-3134C4350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309" y="92096"/>
            <a:ext cx="3293374" cy="401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332E9C-33B8-579D-67CE-8D1665346D44}"/>
              </a:ext>
            </a:extLst>
          </p:cNvPr>
          <p:cNvSpPr txBox="1"/>
          <p:nvPr/>
        </p:nvSpPr>
        <p:spPr>
          <a:xfrm>
            <a:off x="5114857" y="5683153"/>
            <a:ext cx="7858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Светлана Викторовна Сивец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Заместитель директора Департамента бюджетной методологии и финансовой отчетности в государственном секторе Минфина России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55E43-BC6F-4E23-DFB2-FAFB85756CB1}"/>
              </a:ext>
            </a:extLst>
          </p:cNvPr>
          <p:cNvSpPr txBox="1"/>
          <p:nvPr/>
        </p:nvSpPr>
        <p:spPr>
          <a:xfrm>
            <a:off x="40661" y="6237151"/>
            <a:ext cx="20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Ноябрь 2023</a:t>
            </a:r>
          </a:p>
        </p:txBody>
      </p:sp>
    </p:spTree>
    <p:extLst>
      <p:ext uri="{BB962C8B-B14F-4D97-AF65-F5344CB8AC3E}">
        <p14:creationId xmlns:p14="http://schemas.microsoft.com/office/powerpoint/2010/main" val="52385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16" y="1135398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Общие положения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0420" y="2546216"/>
            <a:ext cx="3301777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4341414" y="1153443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70420" y="2734839"/>
            <a:ext cx="32984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 Condensed" panose="020B0502040204020203" pitchFamily="34" charset="0"/>
              </a:rPr>
              <a:t>Документы бухгалтерского учета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</p:cNvCxnSpPr>
          <p:nvPr/>
        </p:nvCxnSpPr>
        <p:spPr>
          <a:xfrm flipV="1">
            <a:off x="3575507" y="3640314"/>
            <a:ext cx="2520491" cy="1275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102619" y="2546216"/>
            <a:ext cx="5850755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102620" y="2577195"/>
            <a:ext cx="5850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Первичные учетные документы, регистры бухгалтерского учета, бухгалтерская (финансовая) отчетность, а также документы, сформированные в целях представления отраженных в бух. регистрах данных заинтересованным лицам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EF9323F6-EA70-0B2B-128B-0463BD681C5F}"/>
              </a:ext>
            </a:extLst>
          </p:cNvPr>
          <p:cNvSpPr/>
          <p:nvPr/>
        </p:nvSpPr>
        <p:spPr>
          <a:xfrm>
            <a:off x="270420" y="4800803"/>
            <a:ext cx="3301777" cy="1917682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DAA228-4BB0-37F8-5D45-C485C1D87C56}"/>
              </a:ext>
            </a:extLst>
          </p:cNvPr>
          <p:cNvSpPr txBox="1"/>
          <p:nvPr/>
        </p:nvSpPr>
        <p:spPr>
          <a:xfrm>
            <a:off x="241934" y="5381729"/>
            <a:ext cx="3326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Condensed" panose="020B0502040204020203" pitchFamily="34" charset="0"/>
              </a:rPr>
              <a:t>Документооборот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stCxn id="32" idx="3"/>
            <a:endCxn id="38" idx="1"/>
          </p:cNvCxnSpPr>
          <p:nvPr/>
        </p:nvCxnSpPr>
        <p:spPr>
          <a:xfrm>
            <a:off x="3568886" y="5735672"/>
            <a:ext cx="2533733" cy="1393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102619" y="4780721"/>
            <a:ext cx="5832198" cy="193776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102618" y="4800802"/>
            <a:ext cx="58971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Движение документов бух. учета в целях ведения бух. учета, включая составление и представление бухгалтерской (финансовой) отчетности, в субъекте учета,  в том числе в случае, если ведение учета передано Ц-ой Б-</a:t>
            </a:r>
            <a:r>
              <a:rPr lang="ru-RU" sz="2400" dirty="0" err="1">
                <a:latin typeface="Bahnschrift Condensed" panose="020B0502040204020203" pitchFamily="34" charset="0"/>
              </a:rPr>
              <a:t>ии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005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16" y="1135398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Общие положения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31" y="3291491"/>
            <a:ext cx="3301777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4341414" y="1153443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77042" y="3739006"/>
            <a:ext cx="329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 Condensed" panose="020B0502040204020203" pitchFamily="34" charset="0"/>
              </a:rPr>
              <a:t>Организация документооборота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3575508" y="3622399"/>
            <a:ext cx="4267082" cy="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7842590" y="3022236"/>
            <a:ext cx="3481265" cy="1200329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7842590" y="3391567"/>
            <a:ext cx="3481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Руководителем субъекта учета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endCxn id="2" idx="1"/>
          </p:cNvCxnSpPr>
          <p:nvPr/>
        </p:nvCxnSpPr>
        <p:spPr>
          <a:xfrm>
            <a:off x="3559097" y="5173991"/>
            <a:ext cx="4316316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7875414" y="4577216"/>
            <a:ext cx="3481265" cy="123822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DC74E5-7DF6-2DD9-CDFD-EACCDC0E03D1}"/>
              </a:ext>
            </a:extLst>
          </p:cNvPr>
          <p:cNvSpPr txBox="1"/>
          <p:nvPr/>
        </p:nvSpPr>
        <p:spPr>
          <a:xfrm>
            <a:off x="7875413" y="4758492"/>
            <a:ext cx="3481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Руководителем централизованной бухгалтерии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950D3DA-6E43-16BA-DA12-BFB7A6306681}"/>
              </a:ext>
            </a:extLst>
          </p:cNvPr>
          <p:cNvCxnSpPr>
            <a:cxnSpLocks/>
            <a:stCxn id="3" idx="0"/>
            <a:endCxn id="15" idx="2"/>
          </p:cNvCxnSpPr>
          <p:nvPr/>
        </p:nvCxnSpPr>
        <p:spPr>
          <a:xfrm flipV="1">
            <a:off x="1924620" y="3022229"/>
            <a:ext cx="0" cy="26926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D384F24-B96A-0169-D518-18E526DE8170}"/>
              </a:ext>
            </a:extLst>
          </p:cNvPr>
          <p:cNvSpPr/>
          <p:nvPr/>
        </p:nvSpPr>
        <p:spPr>
          <a:xfrm>
            <a:off x="273731" y="1153442"/>
            <a:ext cx="3301777" cy="1868787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Bahnschrift Condensed" panose="020B0502040204020203" pitchFamily="34" charset="0"/>
              </a:rPr>
              <a:t>Согласно утвержденному в учетной политике графику и правилам документооборота, предусматривающим обязанность ответственных лиц составлять первичные учетные документы, порядок, технологию и сроки составления, передачи первичных учетных документов, а также порядок организации и обеспечения (осуществления) внутреннего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140217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16" y="1135398"/>
            <a:ext cx="3326950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Общие положения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29" y="3232988"/>
            <a:ext cx="3301777" cy="209535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4341414" y="1153443"/>
            <a:ext cx="3326952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41257" y="3666556"/>
            <a:ext cx="3298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Bahnschrift Condensed" panose="020B0502040204020203" pitchFamily="34" charset="0"/>
              </a:rPr>
              <a:t>Цели Общих требований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stCxn id="3" idx="3"/>
            <a:endCxn id="42" idx="1"/>
          </p:cNvCxnSpPr>
          <p:nvPr/>
        </p:nvCxnSpPr>
        <p:spPr>
          <a:xfrm>
            <a:off x="3575506" y="4280667"/>
            <a:ext cx="2501262" cy="94520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086719" y="2380189"/>
            <a:ext cx="5850755" cy="184305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086719" y="2850967"/>
            <a:ext cx="5850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Обеспечение единства системы требований к организации ведения бухгалтерского учета 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3572195" y="3301717"/>
            <a:ext cx="2514524" cy="99433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102619" y="4280667"/>
            <a:ext cx="5832198" cy="189041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076768" y="4256376"/>
            <a:ext cx="58580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Обеспечение своевременного и качественного оформления первичных учетных документов, передачи их в установленные сроки для отражения в бухгалтерском учете, а также достоверности содержащихся в них данных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55339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1" y="1164781"/>
            <a:ext cx="6443133" cy="1077155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Требования к графику документооборота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273729" y="3154965"/>
            <a:ext cx="3301777" cy="224676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2794001" y="1164782"/>
            <a:ext cx="6443133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275384" y="3172667"/>
            <a:ext cx="32984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ahnschrift Condensed" panose="020B0502040204020203" pitchFamily="34" charset="0"/>
              </a:rPr>
              <a:t>График документооборота утверждается руководителем субъекта учета в целях 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stCxn id="3" idx="3"/>
            <a:endCxn id="42" idx="1"/>
          </p:cNvCxnSpPr>
          <p:nvPr/>
        </p:nvCxnSpPr>
        <p:spPr>
          <a:xfrm>
            <a:off x="3575506" y="4278349"/>
            <a:ext cx="2540038" cy="5714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6086719" y="2380189"/>
            <a:ext cx="5850755" cy="120032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6071130" y="2380187"/>
            <a:ext cx="5850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Обеспечения документооборота в бухгалтерском учете, недопущения нарушений, связанных с ведением бухгалтерского учета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3572195" y="2980353"/>
            <a:ext cx="2514524" cy="131569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115544" y="3735326"/>
            <a:ext cx="5832198" cy="12003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115544" y="3735325"/>
            <a:ext cx="585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Составления бухгалтерской (финансовой) отчетности, в том числе, в случае передачи полномочий централизованной бухгалтерии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4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0472877-1CFA-9408-EEE2-E89326A17AED}"/>
              </a:ext>
            </a:extLst>
          </p:cNvPr>
          <p:cNvCxnSpPr>
            <a:cxnSpLocks/>
            <a:stCxn id="5" idx="3"/>
            <a:endCxn id="18" idx="1"/>
          </p:cNvCxnSpPr>
          <p:nvPr/>
        </p:nvCxnSpPr>
        <p:spPr>
          <a:xfrm>
            <a:off x="3573850" y="4296052"/>
            <a:ext cx="2528769" cy="158909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EE21753-CB56-2CE5-A02D-56F8BB4D40A6}"/>
              </a:ext>
            </a:extLst>
          </p:cNvPr>
          <p:cNvSpPr/>
          <p:nvPr/>
        </p:nvSpPr>
        <p:spPr>
          <a:xfrm>
            <a:off x="6102619" y="5100320"/>
            <a:ext cx="5832198" cy="156966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E11FF6-0AFE-6556-59D0-D731A4C73D6E}"/>
              </a:ext>
            </a:extLst>
          </p:cNvPr>
          <p:cNvSpPr txBox="1"/>
          <p:nvPr/>
        </p:nvSpPr>
        <p:spPr>
          <a:xfrm>
            <a:off x="6102619" y="5089100"/>
            <a:ext cx="58580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Своевременного и полного отражения в учете и (или) в отчетности  информации в денежном выражении о состоянии финансовых и нефинансовых активов, а также иной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37761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411" y="1178465"/>
            <a:ext cx="6443133" cy="1046912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График документооборота утверждается с учетом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CDB2FE-CB2D-AE5E-A944-5EBBC991BEF6}"/>
              </a:ext>
            </a:extLst>
          </p:cNvPr>
          <p:cNvSpPr/>
          <p:nvPr/>
        </p:nvSpPr>
        <p:spPr>
          <a:xfrm>
            <a:off x="342162" y="3154965"/>
            <a:ext cx="2658534" cy="1315433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441D205-1ED7-6B5E-CF5A-08A4E6DD439E}"/>
              </a:ext>
            </a:extLst>
          </p:cNvPr>
          <p:cNvSpPr/>
          <p:nvPr/>
        </p:nvSpPr>
        <p:spPr>
          <a:xfrm>
            <a:off x="2794001" y="1164782"/>
            <a:ext cx="6443133" cy="107715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35CA1A-81E2-B237-0C85-5288EFDAF549}"/>
              </a:ext>
            </a:extLst>
          </p:cNvPr>
          <p:cNvSpPr txBox="1"/>
          <p:nvPr/>
        </p:nvSpPr>
        <p:spPr>
          <a:xfrm>
            <a:off x="311523" y="3335627"/>
            <a:ext cx="2658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Правил документооборота 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67347EB7-FB6C-F20E-AC0D-037AD954FE28}"/>
              </a:ext>
            </a:extLst>
          </p:cNvPr>
          <p:cNvCxnSpPr>
            <a:cxnSpLocks/>
            <a:stCxn id="4" idx="2"/>
            <a:endCxn id="3" idx="0"/>
          </p:cNvCxnSpPr>
          <p:nvPr/>
        </p:nvCxnSpPr>
        <p:spPr>
          <a:xfrm flipH="1">
            <a:off x="1671429" y="2241937"/>
            <a:ext cx="4344139" cy="91302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0715520-F7CE-271B-4605-854DBA248E3E}"/>
              </a:ext>
            </a:extLst>
          </p:cNvPr>
          <p:cNvSpPr/>
          <p:nvPr/>
        </p:nvSpPr>
        <p:spPr>
          <a:xfrm>
            <a:off x="3116740" y="3765533"/>
            <a:ext cx="2929467" cy="120032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43B81E-A198-F9C6-7C9F-0487E6AEA07A}"/>
              </a:ext>
            </a:extLst>
          </p:cNvPr>
          <p:cNvSpPr txBox="1"/>
          <p:nvPr/>
        </p:nvSpPr>
        <p:spPr>
          <a:xfrm>
            <a:off x="3132058" y="4108544"/>
            <a:ext cx="2898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Порядка составления</a:t>
            </a: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232C4314-86B8-B2BE-5EF5-07A84945DDB4}"/>
              </a:ext>
            </a:extLst>
          </p:cNvPr>
          <p:cNvCxnSpPr>
            <a:cxnSpLocks/>
            <a:stCxn id="4" idx="2"/>
            <a:endCxn id="38" idx="0"/>
          </p:cNvCxnSpPr>
          <p:nvPr/>
        </p:nvCxnSpPr>
        <p:spPr>
          <a:xfrm>
            <a:off x="6015568" y="2241937"/>
            <a:ext cx="1615888" cy="152359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0E59E95-6024-6B12-0794-1799BA37D13C}"/>
              </a:ext>
            </a:extLst>
          </p:cNvPr>
          <p:cNvSpPr/>
          <p:nvPr/>
        </p:nvSpPr>
        <p:spPr>
          <a:xfrm>
            <a:off x="6228979" y="3765533"/>
            <a:ext cx="2804954" cy="12003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338B0B-AAE3-F354-AE8C-8B85AD026EB1}"/>
              </a:ext>
            </a:extLst>
          </p:cNvPr>
          <p:cNvSpPr txBox="1"/>
          <p:nvPr/>
        </p:nvSpPr>
        <p:spPr>
          <a:xfrm>
            <a:off x="6299198" y="4108544"/>
            <a:ext cx="273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Т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ехнологии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составления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9F1033-7A2B-18F7-FE7B-65F5C7AE20C6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B388BA29-DC80-9125-0DA7-EF9970EEC554}"/>
              </a:ext>
            </a:extLst>
          </p:cNvPr>
          <p:cNvSpPr/>
          <p:nvPr/>
        </p:nvSpPr>
        <p:spPr>
          <a:xfrm>
            <a:off x="11559209" y="397062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0E9A7B-EC11-5CF0-23E1-8A291321FCDB}"/>
              </a:ext>
            </a:extLst>
          </p:cNvPr>
          <p:cNvSpPr txBox="1"/>
          <p:nvPr/>
        </p:nvSpPr>
        <p:spPr>
          <a:xfrm>
            <a:off x="11640801" y="473038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EE21753-CB56-2CE5-A02D-56F8BB4D40A6}"/>
              </a:ext>
            </a:extLst>
          </p:cNvPr>
          <p:cNvSpPr/>
          <p:nvPr/>
        </p:nvSpPr>
        <p:spPr>
          <a:xfrm>
            <a:off x="9136313" y="3262222"/>
            <a:ext cx="2734735" cy="120817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E11FF6-0AFE-6556-59D0-D731A4C73D6E}"/>
              </a:ext>
            </a:extLst>
          </p:cNvPr>
          <p:cNvSpPr txBox="1"/>
          <p:nvPr/>
        </p:nvSpPr>
        <p:spPr>
          <a:xfrm>
            <a:off x="9135447" y="3595779"/>
            <a:ext cx="2714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Сроков 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53305D0-85DB-583D-7452-75879CC0B9B0}"/>
              </a:ext>
            </a:extLst>
          </p:cNvPr>
          <p:cNvCxnSpPr>
            <a:cxnSpLocks/>
            <a:stCxn id="4" idx="2"/>
            <a:endCxn id="20" idx="0"/>
          </p:cNvCxnSpPr>
          <p:nvPr/>
        </p:nvCxnSpPr>
        <p:spPr>
          <a:xfrm flipH="1">
            <a:off x="4581474" y="2241937"/>
            <a:ext cx="1434094" cy="152359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0472877-1CFA-9408-EEE2-E89326A17AED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>
            <a:off x="6015568" y="2241937"/>
            <a:ext cx="4488113" cy="102028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: уступ 49">
            <a:extLst>
              <a:ext uri="{FF2B5EF4-FFF2-40B4-BE49-F238E27FC236}">
                <a16:creationId xmlns:a16="http://schemas.microsoft.com/office/drawing/2014/main" id="{DB676A26-FF5E-A822-3CE4-A571E8FB6EFB}"/>
              </a:ext>
            </a:extLst>
          </p:cNvPr>
          <p:cNvCxnSpPr>
            <a:cxnSpLocks/>
            <a:stCxn id="3" idx="2"/>
            <a:endCxn id="55" idx="1"/>
          </p:cNvCxnSpPr>
          <p:nvPr/>
        </p:nvCxnSpPr>
        <p:spPr>
          <a:xfrm rot="16200000" flipH="1">
            <a:off x="2144181" y="3997645"/>
            <a:ext cx="1383751" cy="2329255"/>
          </a:xfrm>
          <a:prstGeom prst="bentConnector2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оединитель: уступ 50">
            <a:extLst>
              <a:ext uri="{FF2B5EF4-FFF2-40B4-BE49-F238E27FC236}">
                <a16:creationId xmlns:a16="http://schemas.microsoft.com/office/drawing/2014/main" id="{EAD3A763-1E71-59F4-976E-D2C5A789D032}"/>
              </a:ext>
            </a:extLst>
          </p:cNvPr>
          <p:cNvCxnSpPr>
            <a:cxnSpLocks/>
            <a:stCxn id="18" idx="2"/>
            <a:endCxn id="55" idx="3"/>
          </p:cNvCxnSpPr>
          <p:nvPr/>
        </p:nvCxnSpPr>
        <p:spPr>
          <a:xfrm rot="5400000">
            <a:off x="8575190" y="3925657"/>
            <a:ext cx="1383751" cy="2473232"/>
          </a:xfrm>
          <a:prstGeom prst="bentConnector2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CAEB62C9-0BF7-111B-2138-287C7EEB19D5}"/>
              </a:ext>
            </a:extLst>
          </p:cNvPr>
          <p:cNvSpPr/>
          <p:nvPr/>
        </p:nvSpPr>
        <p:spPr>
          <a:xfrm>
            <a:off x="4000684" y="5253985"/>
            <a:ext cx="4029765" cy="120032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F534857-1F65-C4A2-1B53-60C42906B39B}"/>
              </a:ext>
            </a:extLst>
          </p:cNvPr>
          <p:cNvSpPr txBox="1"/>
          <p:nvPr/>
        </p:nvSpPr>
        <p:spPr>
          <a:xfrm>
            <a:off x="4031477" y="5253983"/>
            <a:ext cx="393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Правил передачи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(предоставления) первичных документов для их отражения в учете</a:t>
            </a:r>
          </a:p>
        </p:txBody>
      </p:sp>
    </p:spTree>
    <p:extLst>
      <p:ext uri="{BB962C8B-B14F-4D97-AF65-F5344CB8AC3E}">
        <p14:creationId xmlns:p14="http://schemas.microsoft.com/office/powerpoint/2010/main" val="3541613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420" y="1432726"/>
            <a:ext cx="6081593" cy="1073427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График документооборота по каждому документу должен содержать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005303" y="1434374"/>
            <a:ext cx="5999829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5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E7A82D6-8771-C8CE-336A-A68FE2D574CF}"/>
              </a:ext>
            </a:extLst>
          </p:cNvPr>
          <p:cNvCxnSpPr>
            <a:cxnSpLocks/>
            <a:stCxn id="16" idx="2"/>
            <a:endCxn id="41" idx="3"/>
          </p:cNvCxnSpPr>
          <p:nvPr/>
        </p:nvCxnSpPr>
        <p:spPr>
          <a:xfrm flipH="1">
            <a:off x="2964420" y="2507800"/>
            <a:ext cx="3040798" cy="59384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5A31397-FBD1-8BF0-EC86-1070704DD1F1}"/>
              </a:ext>
            </a:extLst>
          </p:cNvPr>
          <p:cNvCxnSpPr>
            <a:cxnSpLocks/>
            <a:stCxn id="16" idx="2"/>
            <a:endCxn id="30" idx="0"/>
          </p:cNvCxnSpPr>
          <p:nvPr/>
        </p:nvCxnSpPr>
        <p:spPr>
          <a:xfrm flipH="1">
            <a:off x="1964529" y="2507800"/>
            <a:ext cx="4040689" cy="127327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432AF1B-F43C-6EE4-CD17-BE257BCEFCBD}"/>
              </a:ext>
            </a:extLst>
          </p:cNvPr>
          <p:cNvCxnSpPr>
            <a:cxnSpLocks/>
            <a:stCxn id="16" idx="2"/>
            <a:endCxn id="69" idx="1"/>
          </p:cNvCxnSpPr>
          <p:nvPr/>
        </p:nvCxnSpPr>
        <p:spPr>
          <a:xfrm>
            <a:off x="6005218" y="2507800"/>
            <a:ext cx="3067392" cy="177638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0CBF186-2AEC-9C2A-E5F0-085AC78C7DFC}"/>
              </a:ext>
            </a:extLst>
          </p:cNvPr>
          <p:cNvCxnSpPr>
            <a:cxnSpLocks/>
            <a:stCxn id="16" idx="2"/>
            <a:endCxn id="47" idx="0"/>
          </p:cNvCxnSpPr>
          <p:nvPr/>
        </p:nvCxnSpPr>
        <p:spPr>
          <a:xfrm flipH="1">
            <a:off x="5940955" y="2507800"/>
            <a:ext cx="64263" cy="126392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BDE773B-D81D-E8F9-1E82-BED826A5A687}"/>
              </a:ext>
            </a:extLst>
          </p:cNvPr>
          <p:cNvSpPr/>
          <p:nvPr/>
        </p:nvSpPr>
        <p:spPr>
          <a:xfrm>
            <a:off x="835444" y="3781078"/>
            <a:ext cx="2258169" cy="133260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F33DE8B5-B782-63CF-8A95-45DFB5B02599}"/>
              </a:ext>
            </a:extLst>
          </p:cNvPr>
          <p:cNvSpPr/>
          <p:nvPr/>
        </p:nvSpPr>
        <p:spPr>
          <a:xfrm>
            <a:off x="673151" y="2869122"/>
            <a:ext cx="2263139" cy="48104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3B300B4-668D-B2BE-09E4-9A563F364361}"/>
              </a:ext>
            </a:extLst>
          </p:cNvPr>
          <p:cNvSpPr/>
          <p:nvPr/>
        </p:nvSpPr>
        <p:spPr>
          <a:xfrm>
            <a:off x="4698520" y="3813146"/>
            <a:ext cx="2453639" cy="1147997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FAB60D3-C94E-18F9-F03A-7F51513DFB5E}"/>
              </a:ext>
            </a:extLst>
          </p:cNvPr>
          <p:cNvSpPr/>
          <p:nvPr/>
        </p:nvSpPr>
        <p:spPr>
          <a:xfrm>
            <a:off x="9085368" y="2861471"/>
            <a:ext cx="2931041" cy="2816600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E7DD13-4E2D-338B-2709-6C0FCDD7DA18}"/>
              </a:ext>
            </a:extLst>
          </p:cNvPr>
          <p:cNvSpPr txBox="1"/>
          <p:nvPr/>
        </p:nvSpPr>
        <p:spPr>
          <a:xfrm>
            <a:off x="701281" y="2916977"/>
            <a:ext cx="2263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Наименование документа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317167-295E-68D4-7236-C99083D56945}"/>
              </a:ext>
            </a:extLst>
          </p:cNvPr>
          <p:cNvSpPr txBox="1"/>
          <p:nvPr/>
        </p:nvSpPr>
        <p:spPr>
          <a:xfrm>
            <a:off x="861727" y="3871832"/>
            <a:ext cx="2258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Вид представляемого документа (электронный, электронный образ, бумажный)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360696E-F50A-E696-6769-10B1066FD50D}"/>
              </a:ext>
            </a:extLst>
          </p:cNvPr>
          <p:cNvSpPr txBox="1"/>
          <p:nvPr/>
        </p:nvSpPr>
        <p:spPr>
          <a:xfrm>
            <a:off x="4716992" y="3771729"/>
            <a:ext cx="24479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Информацию о составлении документа в целях оформления факта хозяйственной жизни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81E873-962F-6559-4271-1D1CEC08ED55}"/>
              </a:ext>
            </a:extLst>
          </p:cNvPr>
          <p:cNvSpPr txBox="1"/>
          <p:nvPr/>
        </p:nvSpPr>
        <p:spPr>
          <a:xfrm>
            <a:off x="9072610" y="2991521"/>
            <a:ext cx="29437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Порядок представления данных учета, представленных субъекту консолидированной отчетности, для составления субъектом учета  документов, формируемых в рамках осуществления субъектом учета своей деятельности, либо принятия заинтересованными лицами управленческих решений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B5E35B1C-B494-AA2B-C125-F9388623F380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10D4D0-AD40-8E5F-3046-26973D63725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FF144295-41E0-9546-0C80-80178343CF1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A6D78A-A5A3-843E-3E49-679FA63EB5A3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6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C034D381-2A57-557A-40E8-1D571A4472FA}"/>
              </a:ext>
            </a:extLst>
          </p:cNvPr>
          <p:cNvCxnSpPr>
            <a:cxnSpLocks/>
            <a:stCxn id="47" idx="2"/>
            <a:endCxn id="28" idx="0"/>
          </p:cNvCxnSpPr>
          <p:nvPr/>
        </p:nvCxnSpPr>
        <p:spPr>
          <a:xfrm>
            <a:off x="5940955" y="4972058"/>
            <a:ext cx="942358" cy="48110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0FAE244-EDA0-1398-B9F2-608C1F486661}"/>
              </a:ext>
            </a:extLst>
          </p:cNvPr>
          <p:cNvSpPr/>
          <p:nvPr/>
        </p:nvSpPr>
        <p:spPr>
          <a:xfrm>
            <a:off x="4219246" y="5444310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Bahnschrift Condensed" panose="020B0502040204020203" pitchFamily="34" charset="0"/>
              </a:rPr>
              <a:t>Ответственное </a:t>
            </a:r>
            <a:r>
              <a:rPr lang="ru-RU" dirty="0" err="1">
                <a:solidFill>
                  <a:prstClr val="black"/>
                </a:solidFill>
                <a:latin typeface="Bahnschrift Condensed" panose="020B0502040204020203" pitchFamily="34" charset="0"/>
              </a:rPr>
              <a:t>ст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руктурное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подразделение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DFA42ED-44EB-D260-2E8B-D3FF01E175A4}"/>
              </a:ext>
            </a:extLst>
          </p:cNvPr>
          <p:cNvSpPr/>
          <p:nvPr/>
        </p:nvSpPr>
        <p:spPr>
          <a:xfrm>
            <a:off x="6049626" y="5453160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Сроки составления (с учетом ВК) 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F3276DF8-FFEF-0B12-3520-ADCE5F98E55F}"/>
              </a:ext>
            </a:extLst>
          </p:cNvPr>
          <p:cNvCxnSpPr>
            <a:cxnSpLocks/>
            <a:stCxn id="47" idx="2"/>
            <a:endCxn id="27" idx="0"/>
          </p:cNvCxnSpPr>
          <p:nvPr/>
        </p:nvCxnSpPr>
        <p:spPr>
          <a:xfrm flipH="1">
            <a:off x="5052933" y="4972058"/>
            <a:ext cx="888022" cy="47225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220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BC7CC96-88FE-42CB-BE48-31420DA9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6" y="84240"/>
            <a:ext cx="674124" cy="82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C6CBEB-9C81-35CF-4A95-212E804C8396}"/>
              </a:ext>
            </a:extLst>
          </p:cNvPr>
          <p:cNvCxnSpPr>
            <a:cxnSpLocks/>
          </p:cNvCxnSpPr>
          <p:nvPr/>
        </p:nvCxnSpPr>
        <p:spPr>
          <a:xfrm>
            <a:off x="0" y="1003852"/>
            <a:ext cx="12192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05E29CB-3150-4E2A-B87E-72446A42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420" y="1432726"/>
            <a:ext cx="6081593" cy="1073427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График документооборота по каждому документу должен содержать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065B7569-0658-AF3C-7AC1-6D486438AE11}"/>
              </a:ext>
            </a:extLst>
          </p:cNvPr>
          <p:cNvSpPr/>
          <p:nvPr/>
        </p:nvSpPr>
        <p:spPr>
          <a:xfrm>
            <a:off x="3005303" y="1434374"/>
            <a:ext cx="5999829" cy="1073426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07CAB5D9-696E-3233-4F58-4DA17170F35B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702EAA-ACDF-21F1-1011-F03F06EB540C}"/>
              </a:ext>
            </a:extLst>
          </p:cNvPr>
          <p:cNvSpPr txBox="1"/>
          <p:nvPr/>
        </p:nvSpPr>
        <p:spPr>
          <a:xfrm>
            <a:off x="11640801" y="471154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r>
              <a:rPr lang="ru-RU" sz="12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5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CFEA3EF-1DFD-3E1E-24EE-D25C95762D86}"/>
              </a:ext>
            </a:extLst>
          </p:cNvPr>
          <p:cNvCxnSpPr>
            <a:cxnSpLocks/>
            <a:stCxn id="16" idx="2"/>
            <a:endCxn id="34" idx="0"/>
          </p:cNvCxnSpPr>
          <p:nvPr/>
        </p:nvCxnSpPr>
        <p:spPr>
          <a:xfrm>
            <a:off x="6005218" y="2507800"/>
            <a:ext cx="3584146" cy="649134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0CBF186-2AEC-9C2A-E5F0-085AC78C7DFC}"/>
              </a:ext>
            </a:extLst>
          </p:cNvPr>
          <p:cNvCxnSpPr>
            <a:cxnSpLocks/>
            <a:stCxn id="16" idx="2"/>
            <a:endCxn id="35" idx="0"/>
          </p:cNvCxnSpPr>
          <p:nvPr/>
        </p:nvCxnSpPr>
        <p:spPr>
          <a:xfrm flipH="1">
            <a:off x="5784012" y="2507800"/>
            <a:ext cx="221206" cy="65692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CAF3C8AE-CA88-3C57-6CD7-013815828AD0}"/>
              </a:ext>
            </a:extLst>
          </p:cNvPr>
          <p:cNvSpPr/>
          <p:nvPr/>
        </p:nvSpPr>
        <p:spPr>
          <a:xfrm>
            <a:off x="479202" y="3156935"/>
            <a:ext cx="2850664" cy="14773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717E739-A8A9-97FB-F5BB-15BAEDABE18B}"/>
              </a:ext>
            </a:extLst>
          </p:cNvPr>
          <p:cNvSpPr/>
          <p:nvPr/>
        </p:nvSpPr>
        <p:spPr>
          <a:xfrm>
            <a:off x="7718212" y="3156934"/>
            <a:ext cx="3742303" cy="1477325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5EED8BE-F9CD-BAE8-E0B5-B1E984B8B261}"/>
              </a:ext>
            </a:extLst>
          </p:cNvPr>
          <p:cNvSpPr/>
          <p:nvPr/>
        </p:nvSpPr>
        <p:spPr>
          <a:xfrm>
            <a:off x="4574556" y="3164727"/>
            <a:ext cx="2418911" cy="14773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8F22FA-A641-F78D-944B-24100D407FDD}"/>
              </a:ext>
            </a:extLst>
          </p:cNvPr>
          <p:cNvSpPr txBox="1"/>
          <p:nvPr/>
        </p:nvSpPr>
        <p:spPr>
          <a:xfrm>
            <a:off x="408880" y="3164727"/>
            <a:ext cx="29913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Информацию о составлении документа (формирование реквизитов документа, сведения о которых отражены в регистрах учета)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E56963E-3C9E-8A34-00C4-5E2D798C3164}"/>
              </a:ext>
            </a:extLst>
          </p:cNvPr>
          <p:cNvSpPr txBox="1"/>
          <p:nvPr/>
        </p:nvSpPr>
        <p:spPr>
          <a:xfrm>
            <a:off x="7718212" y="3564197"/>
            <a:ext cx="37423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Порядок отражения бухгалтерией первичного учетного документа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53EC963-3DC8-6E5F-9265-F8AB8F56CCC7}"/>
              </a:ext>
            </a:extLst>
          </p:cNvPr>
          <p:cNvSpPr txBox="1"/>
          <p:nvPr/>
        </p:nvSpPr>
        <p:spPr>
          <a:xfrm>
            <a:off x="4591490" y="3702697"/>
            <a:ext cx="2418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Порядок представления </a:t>
            </a:r>
          </a:p>
        </p:txBody>
      </p:sp>
      <p:sp>
        <p:nvSpPr>
          <p:cNvPr id="76" name="Блок-схема: узел 75">
            <a:extLst>
              <a:ext uri="{FF2B5EF4-FFF2-40B4-BE49-F238E27FC236}">
                <a16:creationId xmlns:a16="http://schemas.microsoft.com/office/drawing/2014/main" id="{B5E35B1C-B494-AA2B-C125-F9388623F380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10D4D0-AD40-8E5F-3046-26973D637255}"/>
              </a:ext>
            </a:extLst>
          </p:cNvPr>
          <p:cNvSpPr txBox="1"/>
          <p:nvPr/>
        </p:nvSpPr>
        <p:spPr>
          <a:xfrm>
            <a:off x="11640801" y="443131"/>
            <a:ext cx="29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ahnschrift Condensed" panose="020B0502040204020203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8" name="Блок-схема: узел 77">
            <a:extLst>
              <a:ext uri="{FF2B5EF4-FFF2-40B4-BE49-F238E27FC236}">
                <a16:creationId xmlns:a16="http://schemas.microsoft.com/office/drawing/2014/main" id="{FF144295-41E0-9546-0C80-80178343CF1D}"/>
              </a:ext>
            </a:extLst>
          </p:cNvPr>
          <p:cNvSpPr/>
          <p:nvPr/>
        </p:nvSpPr>
        <p:spPr>
          <a:xfrm>
            <a:off x="11559209" y="399197"/>
            <a:ext cx="457200" cy="4572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EA6D78A-A5A3-843E-3E49-679FA63EB5A3}"/>
              </a:ext>
            </a:extLst>
          </p:cNvPr>
          <p:cNvSpPr txBox="1"/>
          <p:nvPr/>
        </p:nvSpPr>
        <p:spPr>
          <a:xfrm>
            <a:off x="11640801" y="482712"/>
            <a:ext cx="29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Bahnschrift Condensed" panose="020B0502040204020203" pitchFamily="34" charset="0"/>
              </a:rPr>
              <a:t>7</a:t>
            </a:r>
            <a:endParaRPr lang="ru-RU" sz="1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C034D381-2A57-557A-40E8-1D571A4472FA}"/>
              </a:ext>
            </a:extLst>
          </p:cNvPr>
          <p:cNvCxnSpPr>
            <a:cxnSpLocks/>
            <a:stCxn id="50" idx="2"/>
            <a:endCxn id="27" idx="0"/>
          </p:cNvCxnSpPr>
          <p:nvPr/>
        </p:nvCxnSpPr>
        <p:spPr>
          <a:xfrm flipH="1">
            <a:off x="843699" y="4642055"/>
            <a:ext cx="1060835" cy="81763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0FAE244-EDA0-1398-B9F2-608C1F486661}"/>
              </a:ext>
            </a:extLst>
          </p:cNvPr>
          <p:cNvSpPr/>
          <p:nvPr/>
        </p:nvSpPr>
        <p:spPr>
          <a:xfrm>
            <a:off x="85684" y="5459690"/>
            <a:ext cx="1516030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Структурное подразделение и ответственный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DFA42ED-44EB-D260-2E8B-D3FF01E175A4}"/>
              </a:ext>
            </a:extLst>
          </p:cNvPr>
          <p:cNvSpPr/>
          <p:nvPr/>
        </p:nvSpPr>
        <p:spPr>
          <a:xfrm>
            <a:off x="1667264" y="5456768"/>
            <a:ext cx="1094681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Сроки отражения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BF9B7B4-1157-D0E9-CC14-43F406DD6560}"/>
              </a:ext>
            </a:extLst>
          </p:cNvPr>
          <p:cNvSpPr/>
          <p:nvPr/>
        </p:nvSpPr>
        <p:spPr>
          <a:xfrm>
            <a:off x="2834274" y="5974004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Порядок передачи </a:t>
            </a:r>
            <a:r>
              <a:rPr lang="ru-RU" dirty="0" err="1">
                <a:latin typeface="Bahnschrift Condensed" panose="020B0502040204020203" pitchFamily="34" charset="0"/>
              </a:rPr>
              <a:t>предзаполненного</a:t>
            </a:r>
            <a:r>
              <a:rPr lang="ru-RU" dirty="0">
                <a:latin typeface="Bahnschrift Condensed" panose="020B0502040204020203" pitchFamily="34" charset="0"/>
              </a:rPr>
              <a:t> документа </a:t>
            </a: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A7646487-4224-BC50-0B51-715301A6178F}"/>
              </a:ext>
            </a:extLst>
          </p:cNvPr>
          <p:cNvCxnSpPr>
            <a:cxnSpLocks/>
            <a:stCxn id="50" idx="2"/>
            <a:endCxn id="28" idx="0"/>
          </p:cNvCxnSpPr>
          <p:nvPr/>
        </p:nvCxnSpPr>
        <p:spPr>
          <a:xfrm>
            <a:off x="1904534" y="4642055"/>
            <a:ext cx="310071" cy="81471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1CFC6C40-A120-B141-005F-CABA7E92657D}"/>
              </a:ext>
            </a:extLst>
          </p:cNvPr>
          <p:cNvCxnSpPr>
            <a:cxnSpLocks/>
            <a:stCxn id="50" idx="2"/>
            <a:endCxn id="29" idx="0"/>
          </p:cNvCxnSpPr>
          <p:nvPr/>
        </p:nvCxnSpPr>
        <p:spPr>
          <a:xfrm>
            <a:off x="1904534" y="4642055"/>
            <a:ext cx="1763427" cy="133194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5A31397-FBD1-8BF0-EC86-1070704DD1F1}"/>
              </a:ext>
            </a:extLst>
          </p:cNvPr>
          <p:cNvCxnSpPr>
            <a:cxnSpLocks/>
            <a:stCxn id="16" idx="2"/>
            <a:endCxn id="32" idx="0"/>
          </p:cNvCxnSpPr>
          <p:nvPr/>
        </p:nvCxnSpPr>
        <p:spPr>
          <a:xfrm flipH="1">
            <a:off x="1904534" y="2507800"/>
            <a:ext cx="4100684" cy="64913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3F4C5914-DFD1-C437-9D06-E39122BCB828}"/>
              </a:ext>
            </a:extLst>
          </p:cNvPr>
          <p:cNvCxnSpPr>
            <a:cxnSpLocks/>
            <a:stCxn id="35" idx="2"/>
            <a:endCxn id="71" idx="0"/>
          </p:cNvCxnSpPr>
          <p:nvPr/>
        </p:nvCxnSpPr>
        <p:spPr>
          <a:xfrm>
            <a:off x="5784012" y="4642055"/>
            <a:ext cx="221204" cy="133195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C0612390-450A-3BBB-539D-F57B6342B2A6}"/>
              </a:ext>
            </a:extLst>
          </p:cNvPr>
          <p:cNvCxnSpPr>
            <a:cxnSpLocks/>
            <a:stCxn id="35" idx="2"/>
            <a:endCxn id="74" idx="1"/>
          </p:cNvCxnSpPr>
          <p:nvPr/>
        </p:nvCxnSpPr>
        <p:spPr>
          <a:xfrm flipH="1">
            <a:off x="3665325" y="4642055"/>
            <a:ext cx="2118687" cy="67595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C7C91DF4-711E-3BDF-A8A6-4A8B850EBEEE}"/>
              </a:ext>
            </a:extLst>
          </p:cNvPr>
          <p:cNvSpPr/>
          <p:nvPr/>
        </p:nvSpPr>
        <p:spPr>
          <a:xfrm>
            <a:off x="4620745" y="5974006"/>
            <a:ext cx="2768942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Структурное подразделение и ответственный, осуществляющие ведение </a:t>
            </a:r>
            <a:r>
              <a:rPr lang="ru-RU" dirty="0" err="1">
                <a:latin typeface="Bahnschrift Condensed" panose="020B0502040204020203" pitchFamily="34" charset="0"/>
              </a:rPr>
              <a:t>бух.учета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A4D957F2-BC2E-94EC-8ADF-F81126F27A8F}"/>
              </a:ext>
            </a:extLst>
          </p:cNvPr>
          <p:cNvSpPr/>
          <p:nvPr/>
        </p:nvSpPr>
        <p:spPr>
          <a:xfrm>
            <a:off x="3665325" y="4920627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Способ представления документа </a:t>
            </a:r>
          </a:p>
        </p:txBody>
      </p:sp>
      <p:cxnSp>
        <p:nvCxnSpPr>
          <p:cNvPr id="83" name="Прямая со стрелкой 82">
            <a:extLst>
              <a:ext uri="{FF2B5EF4-FFF2-40B4-BE49-F238E27FC236}">
                <a16:creationId xmlns:a16="http://schemas.microsoft.com/office/drawing/2014/main" id="{BD54A441-15ED-07F1-1E43-D340D6F28616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9589364" y="4634259"/>
            <a:ext cx="759672" cy="133569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>
            <a:extLst>
              <a:ext uri="{FF2B5EF4-FFF2-40B4-BE49-F238E27FC236}">
                <a16:creationId xmlns:a16="http://schemas.microsoft.com/office/drawing/2014/main" id="{B44ABAE5-D8BA-1725-1408-5DE050CC592C}"/>
              </a:ext>
            </a:extLst>
          </p:cNvPr>
          <p:cNvCxnSpPr>
            <a:cxnSpLocks/>
            <a:stCxn id="34" idx="2"/>
            <a:endCxn id="88" idx="0"/>
          </p:cNvCxnSpPr>
          <p:nvPr/>
        </p:nvCxnSpPr>
        <p:spPr>
          <a:xfrm flipH="1">
            <a:off x="8551899" y="4634259"/>
            <a:ext cx="1037465" cy="133569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E29ACCDC-ED06-91D8-15A7-A297200357F4}"/>
              </a:ext>
            </a:extLst>
          </p:cNvPr>
          <p:cNvSpPr/>
          <p:nvPr/>
        </p:nvSpPr>
        <p:spPr>
          <a:xfrm>
            <a:off x="9641371" y="5969957"/>
            <a:ext cx="2210569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Способ представления дополнительных документов 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B8E8AC77-46B3-438D-694E-0AA2A3845E49}"/>
              </a:ext>
            </a:extLst>
          </p:cNvPr>
          <p:cNvSpPr/>
          <p:nvPr/>
        </p:nvSpPr>
        <p:spPr>
          <a:xfrm>
            <a:off x="7718212" y="5969958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Срок уведомления о результатах ВК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FCC67C4F-ED64-916C-F803-AD8256D46F0B}"/>
              </a:ext>
            </a:extLst>
          </p:cNvPr>
          <p:cNvSpPr/>
          <p:nvPr/>
        </p:nvSpPr>
        <p:spPr>
          <a:xfrm>
            <a:off x="6783418" y="4989430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Способ отражения первичного документа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A6A2A691-E754-0E40-2EC6-1DD9382A1111}"/>
              </a:ext>
            </a:extLst>
          </p:cNvPr>
          <p:cNvSpPr/>
          <p:nvPr/>
        </p:nvSpPr>
        <p:spPr>
          <a:xfrm>
            <a:off x="10349036" y="4931056"/>
            <a:ext cx="1667373" cy="79475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ahnschrift Condensed" panose="020B0502040204020203" pitchFamily="34" charset="0"/>
              </a:rPr>
              <a:t>Срок проверки и отражения документа</a:t>
            </a:r>
          </a:p>
        </p:txBody>
      </p:sp>
      <p:cxnSp>
        <p:nvCxnSpPr>
          <p:cNvPr id="86" name="Прямая со стрелкой 85">
            <a:extLst>
              <a:ext uri="{FF2B5EF4-FFF2-40B4-BE49-F238E27FC236}">
                <a16:creationId xmlns:a16="http://schemas.microsoft.com/office/drawing/2014/main" id="{2D214AA6-2CC9-25FA-BC6C-E3224BE64E8D}"/>
              </a:ext>
            </a:extLst>
          </p:cNvPr>
          <p:cNvCxnSpPr>
            <a:cxnSpLocks/>
            <a:stCxn id="34" idx="2"/>
            <a:endCxn id="89" idx="0"/>
          </p:cNvCxnSpPr>
          <p:nvPr/>
        </p:nvCxnSpPr>
        <p:spPr>
          <a:xfrm flipH="1">
            <a:off x="7617105" y="4634259"/>
            <a:ext cx="1972259" cy="35517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>
            <a:extLst>
              <a:ext uri="{FF2B5EF4-FFF2-40B4-BE49-F238E27FC236}">
                <a16:creationId xmlns:a16="http://schemas.microsoft.com/office/drawing/2014/main" id="{B6B39B73-4148-E3C9-3B41-16909AD3980C}"/>
              </a:ext>
            </a:extLst>
          </p:cNvPr>
          <p:cNvCxnSpPr>
            <a:cxnSpLocks/>
            <a:stCxn id="34" idx="2"/>
            <a:endCxn id="90" idx="0"/>
          </p:cNvCxnSpPr>
          <p:nvPr/>
        </p:nvCxnSpPr>
        <p:spPr>
          <a:xfrm>
            <a:off x="9589364" y="4634259"/>
            <a:ext cx="1593359" cy="29679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2241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448</Words>
  <Application>Microsoft Office PowerPoint</Application>
  <PresentationFormat>Широкоэкранный</PresentationFormat>
  <Paragraphs>64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Bahnschrift Condensed</vt:lpstr>
      <vt:lpstr>Calibri</vt:lpstr>
      <vt:lpstr>Calibri Light</vt:lpstr>
      <vt:lpstr>Times New Roman</vt:lpstr>
      <vt:lpstr>Тема Office</vt:lpstr>
      <vt:lpstr>Общие требования к графику документооборота </vt:lpstr>
      <vt:lpstr>Общие положения</vt:lpstr>
      <vt:lpstr>Общие положения</vt:lpstr>
      <vt:lpstr>Общие положения</vt:lpstr>
      <vt:lpstr>Требования к графику документооборота</vt:lpstr>
      <vt:lpstr>График документооборота утверждается с учетом </vt:lpstr>
      <vt:lpstr>График документооборота по каждому документу должен содержать</vt:lpstr>
      <vt:lpstr>График документооборота по каждому документу должен содержать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требования к графику документооборота</dc:title>
  <dc:creator>Константин Давыдов</dc:creator>
  <cp:lastModifiedBy>Константин Давыдов</cp:lastModifiedBy>
  <cp:revision>8</cp:revision>
  <dcterms:created xsi:type="dcterms:W3CDTF">2023-10-31T01:11:28Z</dcterms:created>
  <dcterms:modified xsi:type="dcterms:W3CDTF">2023-11-15T10:46:56Z</dcterms:modified>
</cp:coreProperties>
</file>